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Inter" panose="020B0502030000000004" pitchFamily="34" charset="0"/>
      <p:regular r:id="rId22"/>
    </p:embeddedFont>
    <p:embeddedFont>
      <p:font typeface="Inter Bold" panose="020B0802030000000004" pitchFamily="34" charset="0"/>
      <p:regular r:id="rId23"/>
      <p:bold r:id="rId24"/>
    </p:embeddedFont>
    <p:embeddedFont>
      <p:font typeface="Noto Sans" panose="020B0502040504020204" pitchFamily="34" charset="0"/>
      <p:regular r:id="rId25"/>
      <p:bold r:id="rId26"/>
      <p:italic r:id="rId27"/>
      <p:boldItalic r:id="rId28"/>
    </p:embeddedFont>
    <p:embeddedFont>
      <p:font typeface="Noto Sans Bold" panose="020B0802040504020204" pitchFamily="34" charset="0"/>
      <p:regular r:id="rId29"/>
      <p:bold r:id="rId30"/>
    </p:embeddedFont>
    <p:embeddedFont>
      <p:font typeface="Noto Sans Italics" panose="020B0502040504090204" pitchFamily="34" charset="0"/>
      <p:regular r:id="rId31"/>
      <p:italic r:id="rId32"/>
    </p:embeddedFont>
    <p:embeddedFont>
      <p:font typeface="Open Sans" panose="020B0606030504020204" pitchFamily="34" charset="0"/>
      <p:regular r:id="rId33"/>
      <p:bold r:id="rId34"/>
      <p:italic r:id="rId35"/>
      <p:boldItalic r:id="rId36"/>
    </p:embeddedFont>
    <p:embeddedFont>
      <p:font typeface="Open Sans Bold" panose="020B0806030504020204" pitchFamily="34" charset="0"/>
      <p:regular r:id="rId37"/>
      <p:bold r:id="rId38"/>
    </p:embeddedFont>
    <p:embeddedFont>
      <p:font typeface="Open Sans Italics" panose="020B060603050402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9" autoAdjust="0"/>
  </p:normalViewPr>
  <p:slideViewPr>
    <p:cSldViewPr>
      <p:cViewPr varScale="1">
        <p:scale>
          <a:sx n="69" d="100"/>
          <a:sy n="69" d="100"/>
        </p:scale>
        <p:origin x="92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customXml" Target="../customXml/item2.xml"/><Relationship Id="rId20" Type="http://schemas.openxmlformats.org/officeDocument/2006/relationships/font" Target="fonts/font3.fntdata"/><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30"/>
          <a:stretch>
            <a:fillRect/>
          </a:stretch>
        </p:blipFill>
        <p:spPr>
          <a:xfrm>
            <a:off x="7682402" y="-2983506"/>
            <a:ext cx="15141655" cy="13703744"/>
          </a:xfrm>
          <a:prstGeom prst="rect">
            <a:avLst/>
          </a:prstGeom>
        </p:spPr>
      </p:pic>
      <p:grpSp>
        <p:nvGrpSpPr>
          <p:cNvPr id="3" name="Group 3"/>
          <p:cNvGrpSpPr/>
          <p:nvPr/>
        </p:nvGrpSpPr>
        <p:grpSpPr>
          <a:xfrm>
            <a:off x="0" y="0"/>
            <a:ext cx="8402867" cy="10287000"/>
            <a:chOff x="0" y="0"/>
            <a:chExt cx="2213101" cy="2709333"/>
          </a:xfrm>
        </p:grpSpPr>
        <p:sp>
          <p:nvSpPr>
            <p:cNvPr id="4" name="Freeform 4"/>
            <p:cNvSpPr/>
            <p:nvPr/>
          </p:nvSpPr>
          <p:spPr>
            <a:xfrm>
              <a:off x="0" y="0"/>
              <a:ext cx="2213101" cy="2709333"/>
            </a:xfrm>
            <a:custGeom>
              <a:avLst/>
              <a:gdLst/>
              <a:ahLst/>
              <a:cxnLst/>
              <a:rect l="l" t="t" r="r" b="b"/>
              <a:pathLst>
                <a:path w="2213101" h="2709333">
                  <a:moveTo>
                    <a:pt x="0" y="0"/>
                  </a:moveTo>
                  <a:lnTo>
                    <a:pt x="2213101" y="0"/>
                  </a:lnTo>
                  <a:lnTo>
                    <a:pt x="2213101" y="2709333"/>
                  </a:lnTo>
                  <a:lnTo>
                    <a:pt x="0" y="2709333"/>
                  </a:lnTo>
                  <a:close/>
                </a:path>
              </a:pathLst>
            </a:custGeom>
            <a:solidFill>
              <a:srgbClr val="114670"/>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1028700" y="2016125"/>
            <a:ext cx="7374167" cy="0"/>
          </a:xfrm>
          <a:prstGeom prst="line">
            <a:avLst/>
          </a:prstGeom>
          <a:ln w="38100" cap="flat">
            <a:solidFill>
              <a:srgbClr val="FFFFFF"/>
            </a:solidFill>
            <a:prstDash val="solid"/>
            <a:headEnd type="none" w="sm" len="sm"/>
            <a:tailEnd type="none" w="sm" len="sm"/>
          </a:ln>
        </p:spPr>
      </p:sp>
      <p:sp>
        <p:nvSpPr>
          <p:cNvPr id="7" name="AutoShape 7"/>
          <p:cNvSpPr/>
          <p:nvPr/>
        </p:nvSpPr>
        <p:spPr>
          <a:xfrm>
            <a:off x="1051039" y="3333377"/>
            <a:ext cx="7329488" cy="0"/>
          </a:xfrm>
          <a:prstGeom prst="line">
            <a:avLst/>
          </a:prstGeom>
          <a:ln w="38100" cap="flat">
            <a:solidFill>
              <a:srgbClr val="FFFFFF"/>
            </a:solidFill>
            <a:prstDash val="solid"/>
            <a:headEnd type="none" w="sm" len="sm"/>
            <a:tailEnd type="none" w="sm" len="sm"/>
          </a:ln>
        </p:spPr>
      </p:sp>
      <p:grpSp>
        <p:nvGrpSpPr>
          <p:cNvPr id="8" name="Group 8"/>
          <p:cNvGrpSpPr/>
          <p:nvPr/>
        </p:nvGrpSpPr>
        <p:grpSpPr>
          <a:xfrm>
            <a:off x="12218459" y="0"/>
            <a:ext cx="6069541" cy="377910"/>
            <a:chOff x="0" y="0"/>
            <a:chExt cx="1598562" cy="99532"/>
          </a:xfrm>
        </p:grpSpPr>
        <p:sp>
          <p:nvSpPr>
            <p:cNvPr id="9" name="Freeform 9"/>
            <p:cNvSpPr/>
            <p:nvPr/>
          </p:nvSpPr>
          <p:spPr>
            <a:xfrm>
              <a:off x="0" y="0"/>
              <a:ext cx="1598562" cy="99532"/>
            </a:xfrm>
            <a:custGeom>
              <a:avLst/>
              <a:gdLst/>
              <a:ahLst/>
              <a:cxnLst/>
              <a:rect l="l" t="t" r="r" b="b"/>
              <a:pathLst>
                <a:path w="1598562" h="99532">
                  <a:moveTo>
                    <a:pt x="0" y="0"/>
                  </a:moveTo>
                  <a:lnTo>
                    <a:pt x="1598562" y="0"/>
                  </a:lnTo>
                  <a:lnTo>
                    <a:pt x="1598562" y="99532"/>
                  </a:lnTo>
                  <a:lnTo>
                    <a:pt x="0" y="99532"/>
                  </a:lnTo>
                  <a:close/>
                </a:path>
              </a:pathLst>
            </a:custGeom>
            <a:solidFill>
              <a:srgbClr val="30708F">
                <a:alpha val="68627"/>
              </a:srgbClr>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pic>
        <p:nvPicPr>
          <p:cNvPr id="11" name="Picture 11"/>
          <p:cNvPicPr>
            <a:picLocks noChangeAspect="1"/>
          </p:cNvPicPr>
          <p:nvPr/>
        </p:nvPicPr>
        <p:blipFill>
          <a:blip r:embed="rId3"/>
          <a:srcRect t="35174" b="33781"/>
          <a:stretch>
            <a:fillRect/>
          </a:stretch>
        </p:blipFill>
        <p:spPr>
          <a:xfrm>
            <a:off x="16218403" y="9644524"/>
            <a:ext cx="2069597" cy="642476"/>
          </a:xfrm>
          <a:prstGeom prst="rect">
            <a:avLst/>
          </a:prstGeom>
        </p:spPr>
      </p:pic>
      <p:sp>
        <p:nvSpPr>
          <p:cNvPr id="12" name="TextBox 12"/>
          <p:cNvSpPr txBox="1"/>
          <p:nvPr/>
        </p:nvSpPr>
        <p:spPr>
          <a:xfrm>
            <a:off x="1028700" y="1254124"/>
            <a:ext cx="11962527" cy="660401"/>
          </a:xfrm>
          <a:prstGeom prst="rect">
            <a:avLst/>
          </a:prstGeom>
        </p:spPr>
        <p:txBody>
          <a:bodyPr lIns="0" tIns="0" rIns="0" bIns="0" rtlCol="0" anchor="t">
            <a:spAutoFit/>
          </a:bodyPr>
          <a:lstStyle/>
          <a:p>
            <a:pPr algn="l">
              <a:lnSpc>
                <a:spcPts val="4940"/>
              </a:lnSpc>
            </a:pPr>
            <a:r>
              <a:rPr lang="en-US" sz="5200" spc="-260">
                <a:solidFill>
                  <a:srgbClr val="FEFEFE"/>
                </a:solidFill>
                <a:latin typeface="Open Sans"/>
              </a:rPr>
              <a:t>PROTECCIÓN A LA  </a:t>
            </a:r>
          </a:p>
        </p:txBody>
      </p:sp>
      <p:sp>
        <p:nvSpPr>
          <p:cNvPr id="13" name="TextBox 13"/>
          <p:cNvSpPr txBox="1"/>
          <p:nvPr/>
        </p:nvSpPr>
        <p:spPr>
          <a:xfrm>
            <a:off x="1114080" y="2076269"/>
            <a:ext cx="6568321" cy="1111240"/>
          </a:xfrm>
          <a:prstGeom prst="rect">
            <a:avLst/>
          </a:prstGeom>
        </p:spPr>
        <p:txBody>
          <a:bodyPr lIns="0" tIns="0" rIns="0" bIns="0" rtlCol="0" anchor="t">
            <a:spAutoFit/>
          </a:bodyPr>
          <a:lstStyle/>
          <a:p>
            <a:pPr algn="ctr">
              <a:lnSpc>
                <a:spcPts val="9100"/>
              </a:lnSpc>
              <a:spcBef>
                <a:spcPct val="0"/>
              </a:spcBef>
            </a:pPr>
            <a:r>
              <a:rPr lang="en-US" sz="6500" spc="-325">
                <a:solidFill>
                  <a:srgbClr val="F8F8F8"/>
                </a:solidFill>
                <a:latin typeface="Open Sans Bold"/>
              </a:rPr>
              <a:t>NIÑEZ MIGRANTE</a:t>
            </a:r>
          </a:p>
        </p:txBody>
      </p:sp>
      <p:sp>
        <p:nvSpPr>
          <p:cNvPr id="14" name="TextBox 14"/>
          <p:cNvSpPr txBox="1"/>
          <p:nvPr/>
        </p:nvSpPr>
        <p:spPr>
          <a:xfrm>
            <a:off x="1028700" y="3600077"/>
            <a:ext cx="7548998" cy="660401"/>
          </a:xfrm>
          <a:prstGeom prst="rect">
            <a:avLst/>
          </a:prstGeom>
        </p:spPr>
        <p:txBody>
          <a:bodyPr lIns="0" tIns="0" rIns="0" bIns="0" rtlCol="0" anchor="t">
            <a:spAutoFit/>
          </a:bodyPr>
          <a:lstStyle/>
          <a:p>
            <a:pPr algn="l">
              <a:lnSpc>
                <a:spcPts val="4940"/>
              </a:lnSpc>
            </a:pPr>
            <a:r>
              <a:rPr lang="en-US" sz="5200" spc="-260">
                <a:solidFill>
                  <a:srgbClr val="FEFEFE"/>
                </a:solidFill>
                <a:latin typeface="Open Sans"/>
              </a:rPr>
              <a:t>EN LAS AMÉRICAS </a:t>
            </a:r>
          </a:p>
        </p:txBody>
      </p:sp>
      <p:sp>
        <p:nvSpPr>
          <p:cNvPr id="15" name="TextBox 15"/>
          <p:cNvSpPr txBox="1"/>
          <p:nvPr/>
        </p:nvSpPr>
        <p:spPr>
          <a:xfrm>
            <a:off x="1028700" y="7740650"/>
            <a:ext cx="5981263" cy="1517650"/>
          </a:xfrm>
          <a:prstGeom prst="rect">
            <a:avLst/>
          </a:prstGeom>
        </p:spPr>
        <p:txBody>
          <a:bodyPr lIns="0" tIns="0" rIns="0" bIns="0" rtlCol="0" anchor="t">
            <a:spAutoFit/>
          </a:bodyPr>
          <a:lstStyle/>
          <a:p>
            <a:pPr>
              <a:lnSpc>
                <a:spcPts val="4025"/>
              </a:lnSpc>
            </a:pPr>
            <a:r>
              <a:rPr lang="en-US" sz="3500">
                <a:solidFill>
                  <a:srgbClr val="FEFEFE"/>
                </a:solidFill>
                <a:latin typeface="Open Sans"/>
              </a:rPr>
              <a:t>Álvaro Botero Navarro</a:t>
            </a:r>
          </a:p>
          <a:p>
            <a:pPr>
              <a:lnSpc>
                <a:spcPts val="4025"/>
              </a:lnSpc>
            </a:pPr>
            <a:r>
              <a:rPr lang="en-US" sz="3500">
                <a:solidFill>
                  <a:srgbClr val="FEFEFE"/>
                </a:solidFill>
                <a:latin typeface="Open Sans"/>
              </a:rPr>
              <a:t>Senior Fellow</a:t>
            </a:r>
          </a:p>
          <a:p>
            <a:pPr algn="l">
              <a:lnSpc>
                <a:spcPts val="4025"/>
              </a:lnSpc>
            </a:pPr>
            <a:r>
              <a:rPr lang="en-US" sz="3500">
                <a:solidFill>
                  <a:srgbClr val="FEFEFE"/>
                </a:solidFill>
                <a:latin typeface="Open Sans"/>
              </a:rPr>
              <a:t>Diálogo Interamericano</a:t>
            </a:r>
          </a:p>
        </p:txBody>
      </p:sp>
      <p:sp>
        <p:nvSpPr>
          <p:cNvPr id="16" name="TextBox 16"/>
          <p:cNvSpPr txBox="1"/>
          <p:nvPr/>
        </p:nvSpPr>
        <p:spPr>
          <a:xfrm>
            <a:off x="12333988" y="103865"/>
            <a:ext cx="6551230" cy="179705"/>
          </a:xfrm>
          <a:prstGeom prst="rect">
            <a:avLst/>
          </a:prstGeom>
        </p:spPr>
        <p:txBody>
          <a:bodyPr lIns="0" tIns="0" rIns="0" bIns="0" rtlCol="0" anchor="t">
            <a:spAutoFit/>
          </a:bodyPr>
          <a:lstStyle/>
          <a:p>
            <a:pPr>
              <a:lnSpc>
                <a:spcPts val="1495"/>
              </a:lnSpc>
            </a:pPr>
            <a:r>
              <a:rPr lang="en-US" sz="1300">
                <a:solidFill>
                  <a:srgbClr val="FEFEFE"/>
                </a:solidFill>
                <a:latin typeface="Inter"/>
              </a:rPr>
              <a:t>Foto: Thiago Dezan. Niños indigenas Warao de Venezuela en Brasil.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21" r="4721"/>
          <a:stretch>
            <a:fillRect/>
          </a:stretch>
        </p:blipFill>
        <p:spPr>
          <a:xfrm>
            <a:off x="12996589" y="886383"/>
            <a:ext cx="5414847" cy="4079333"/>
          </a:xfrm>
          <a:prstGeom prst="rect">
            <a:avLst/>
          </a:prstGeom>
        </p:spPr>
      </p:pic>
      <p:grpSp>
        <p:nvGrpSpPr>
          <p:cNvPr id="3" name="Group 3"/>
          <p:cNvGrpSpPr/>
          <p:nvPr/>
        </p:nvGrpSpPr>
        <p:grpSpPr>
          <a:xfrm>
            <a:off x="792101" y="777823"/>
            <a:ext cx="7573196" cy="987530"/>
            <a:chOff x="0" y="0"/>
            <a:chExt cx="1994587" cy="260090"/>
          </a:xfrm>
        </p:grpSpPr>
        <p:sp>
          <p:nvSpPr>
            <p:cNvPr id="4" name="Freeform 4"/>
            <p:cNvSpPr/>
            <p:nvPr/>
          </p:nvSpPr>
          <p:spPr>
            <a:xfrm>
              <a:off x="0" y="0"/>
              <a:ext cx="1994587" cy="260090"/>
            </a:xfrm>
            <a:custGeom>
              <a:avLst/>
              <a:gdLst/>
              <a:ahLst/>
              <a:cxnLst/>
              <a:rect l="l" t="t" r="r" b="b"/>
              <a:pathLst>
                <a:path w="1994587" h="260090">
                  <a:moveTo>
                    <a:pt x="52136" y="0"/>
                  </a:moveTo>
                  <a:lnTo>
                    <a:pt x="1942450" y="0"/>
                  </a:lnTo>
                  <a:cubicBezTo>
                    <a:pt x="1971244" y="0"/>
                    <a:pt x="1994587" y="23342"/>
                    <a:pt x="1994587" y="52136"/>
                  </a:cubicBezTo>
                  <a:lnTo>
                    <a:pt x="1994587" y="207954"/>
                  </a:lnTo>
                  <a:cubicBezTo>
                    <a:pt x="1994587" y="221781"/>
                    <a:pt x="1989094" y="235042"/>
                    <a:pt x="1979316" y="244820"/>
                  </a:cubicBezTo>
                  <a:cubicBezTo>
                    <a:pt x="1969539" y="254597"/>
                    <a:pt x="1956278" y="260090"/>
                    <a:pt x="1942450" y="260090"/>
                  </a:cubicBezTo>
                  <a:lnTo>
                    <a:pt x="52136" y="260090"/>
                  </a:lnTo>
                  <a:cubicBezTo>
                    <a:pt x="23342" y="260090"/>
                    <a:pt x="0" y="236748"/>
                    <a:pt x="0" y="207954"/>
                  </a:cubicBezTo>
                  <a:lnTo>
                    <a:pt x="0" y="52136"/>
                  </a:lnTo>
                  <a:cubicBezTo>
                    <a:pt x="0" y="23342"/>
                    <a:pt x="23342" y="0"/>
                    <a:pt x="52136" y="0"/>
                  </a:cubicBezTo>
                  <a:close/>
                </a:path>
              </a:pathLst>
            </a:custGeom>
            <a:solidFill>
              <a:srgbClr val="4C83AF"/>
            </a:solidFill>
          </p:spPr>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grpSp>
        <p:nvGrpSpPr>
          <p:cNvPr id="6" name="Group 6"/>
          <p:cNvGrpSpPr/>
          <p:nvPr/>
        </p:nvGrpSpPr>
        <p:grpSpPr>
          <a:xfrm>
            <a:off x="12996589" y="4437869"/>
            <a:ext cx="7015182" cy="527847"/>
            <a:chOff x="0" y="0"/>
            <a:chExt cx="1847620" cy="139022"/>
          </a:xfrm>
        </p:grpSpPr>
        <p:sp>
          <p:nvSpPr>
            <p:cNvPr id="7" name="Freeform 7"/>
            <p:cNvSpPr/>
            <p:nvPr/>
          </p:nvSpPr>
          <p:spPr>
            <a:xfrm>
              <a:off x="0" y="0"/>
              <a:ext cx="1847620" cy="139022"/>
            </a:xfrm>
            <a:custGeom>
              <a:avLst/>
              <a:gdLst/>
              <a:ahLst/>
              <a:cxnLst/>
              <a:rect l="l" t="t" r="r" b="b"/>
              <a:pathLst>
                <a:path w="1847620" h="139022">
                  <a:moveTo>
                    <a:pt x="0" y="0"/>
                  </a:moveTo>
                  <a:lnTo>
                    <a:pt x="1847620" y="0"/>
                  </a:lnTo>
                  <a:lnTo>
                    <a:pt x="1847620" y="139022"/>
                  </a:lnTo>
                  <a:lnTo>
                    <a:pt x="0" y="139022"/>
                  </a:lnTo>
                  <a:close/>
                </a:path>
              </a:pathLst>
            </a:custGeom>
            <a:solidFill>
              <a:srgbClr val="30708F">
                <a:alpha val="68627"/>
              </a:srgbClr>
            </a:solidFill>
          </p:spPr>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pic>
        <p:nvPicPr>
          <p:cNvPr id="9" name="Picture 9"/>
          <p:cNvPicPr>
            <a:picLocks noChangeAspect="1"/>
          </p:cNvPicPr>
          <p:nvPr/>
        </p:nvPicPr>
        <p:blipFill>
          <a:blip r:embed="rId3"/>
          <a:srcRect t="35174" b="33781"/>
          <a:stretch>
            <a:fillRect/>
          </a:stretch>
        </p:blipFill>
        <p:spPr>
          <a:xfrm>
            <a:off x="16218403" y="9644524"/>
            <a:ext cx="2069597" cy="642476"/>
          </a:xfrm>
          <a:prstGeom prst="rect">
            <a:avLst/>
          </a:prstGeom>
        </p:spPr>
      </p:pic>
      <p:pic>
        <p:nvPicPr>
          <p:cNvPr id="10" name="Picture 10"/>
          <p:cNvPicPr>
            <a:picLocks noChangeAspect="1"/>
          </p:cNvPicPr>
          <p:nvPr/>
        </p:nvPicPr>
        <p:blipFill>
          <a:blip r:embed="rId4"/>
          <a:srcRect/>
          <a:stretch>
            <a:fillRect/>
          </a:stretch>
        </p:blipFill>
        <p:spPr>
          <a:xfrm>
            <a:off x="3412139" y="5279895"/>
            <a:ext cx="11463723" cy="4364628"/>
          </a:xfrm>
          <a:prstGeom prst="rect">
            <a:avLst/>
          </a:prstGeom>
        </p:spPr>
      </p:pic>
      <p:sp>
        <p:nvSpPr>
          <p:cNvPr id="11" name="TextBox 11"/>
          <p:cNvSpPr txBox="1"/>
          <p:nvPr/>
        </p:nvSpPr>
        <p:spPr>
          <a:xfrm>
            <a:off x="1028700" y="2107798"/>
            <a:ext cx="11725204" cy="3427477"/>
          </a:xfrm>
          <a:prstGeom prst="rect">
            <a:avLst/>
          </a:prstGeom>
        </p:spPr>
        <p:txBody>
          <a:bodyPr lIns="0" tIns="0" rIns="0" bIns="0" rtlCol="0" anchor="t">
            <a:spAutoFit/>
          </a:bodyPr>
          <a:lstStyle/>
          <a:p>
            <a:pPr marL="388628" lvl="1" indent="-194314" algn="just">
              <a:lnSpc>
                <a:spcPts val="1872"/>
              </a:lnSpc>
              <a:buFont typeface="Arial"/>
              <a:buChar char="•"/>
            </a:pPr>
            <a:r>
              <a:rPr lang="en-US" sz="1800" spc="-9">
                <a:solidFill>
                  <a:srgbClr val="000000"/>
                </a:solidFill>
                <a:latin typeface="Open Sans"/>
              </a:rPr>
              <a:t>El</a:t>
            </a:r>
            <a:r>
              <a:rPr lang="en-US" sz="1800" spc="-9">
                <a:solidFill>
                  <a:srgbClr val="000000"/>
                </a:solidFill>
                <a:latin typeface="Open Sans Bold"/>
              </a:rPr>
              <a:t> ODS N° 4</a:t>
            </a:r>
            <a:r>
              <a:rPr lang="en-US" sz="1800" spc="-9">
                <a:solidFill>
                  <a:srgbClr val="000000"/>
                </a:solidFill>
                <a:latin typeface="Open Sans"/>
              </a:rPr>
              <a:t> establece dentro de sus metas la necesidad de que los Estados se comprometan a eliminar las brechas en el acceso a la educación que afectan especialmente a NNA en situaciones de vulnerabilidad, entre los que se deben incluir a los NNA migrantes.</a:t>
            </a:r>
          </a:p>
          <a:p>
            <a:pPr algn="just">
              <a:lnSpc>
                <a:spcPts val="1872"/>
              </a:lnSpc>
            </a:pPr>
            <a:endParaRPr lang="en-US" sz="1800" spc="-9">
              <a:solidFill>
                <a:srgbClr val="000000"/>
              </a:solidFill>
              <a:latin typeface="Open Sans"/>
            </a:endParaRPr>
          </a:p>
          <a:p>
            <a:pPr algn="just">
              <a:lnSpc>
                <a:spcPts val="1872"/>
              </a:lnSpc>
            </a:pPr>
            <a:r>
              <a:rPr lang="en-US" sz="1800" spc="-9">
                <a:solidFill>
                  <a:srgbClr val="000000"/>
                </a:solidFill>
                <a:latin typeface="Open Sans Bold"/>
              </a:rPr>
              <a:t>CIDH: </a:t>
            </a:r>
          </a:p>
          <a:p>
            <a:pPr algn="just">
              <a:lnSpc>
                <a:spcPts val="1872"/>
              </a:lnSpc>
            </a:pPr>
            <a:endParaRPr lang="en-US" sz="1800" spc="-9">
              <a:solidFill>
                <a:srgbClr val="000000"/>
              </a:solidFill>
              <a:latin typeface="Open Sans Bold"/>
            </a:endParaRPr>
          </a:p>
          <a:p>
            <a:pPr marL="388628" lvl="1" indent="-194314" algn="just">
              <a:lnSpc>
                <a:spcPts val="1872"/>
              </a:lnSpc>
              <a:buFont typeface="Arial"/>
              <a:buChar char="•"/>
            </a:pPr>
            <a:r>
              <a:rPr lang="en-US" sz="1800" spc="-9">
                <a:solidFill>
                  <a:srgbClr val="000000"/>
                </a:solidFill>
                <a:latin typeface="Open Sans"/>
              </a:rPr>
              <a:t>Los Principios Interamericanos de la CIDH consagran el derecho de toda niña o niño migrante a la educación y el correlativo deber de los Estados de garantizarlo “independientemente de su situación migratoria”.</a:t>
            </a:r>
          </a:p>
          <a:p>
            <a:pPr algn="just">
              <a:lnSpc>
                <a:spcPts val="1872"/>
              </a:lnSpc>
            </a:pPr>
            <a:endParaRPr lang="en-US" sz="1800" spc="-9">
              <a:solidFill>
                <a:srgbClr val="000000"/>
              </a:solidFill>
              <a:latin typeface="Open Sans"/>
            </a:endParaRPr>
          </a:p>
          <a:p>
            <a:pPr algn="just">
              <a:lnSpc>
                <a:spcPts val="1872"/>
              </a:lnSpc>
            </a:pPr>
            <a:r>
              <a:rPr lang="en-US" sz="1800" spc="-9">
                <a:solidFill>
                  <a:srgbClr val="000000"/>
                </a:solidFill>
                <a:latin typeface="Open Sans Bold"/>
              </a:rPr>
              <a:t>Relatora especial sobre el derecho a la educación Koumbou Boly Barry:</a:t>
            </a:r>
          </a:p>
          <a:p>
            <a:pPr algn="just">
              <a:lnSpc>
                <a:spcPts val="1872"/>
              </a:lnSpc>
            </a:pPr>
            <a:endParaRPr lang="en-US" sz="1800" spc="-9">
              <a:solidFill>
                <a:srgbClr val="000000"/>
              </a:solidFill>
              <a:latin typeface="Open Sans Bold"/>
            </a:endParaRPr>
          </a:p>
          <a:p>
            <a:pPr marL="388628" lvl="1" indent="-194314" algn="just">
              <a:lnSpc>
                <a:spcPts val="1872"/>
              </a:lnSpc>
              <a:buFont typeface="Arial"/>
              <a:buChar char="•"/>
            </a:pPr>
            <a:r>
              <a:rPr lang="en-US" sz="1800" spc="-9">
                <a:solidFill>
                  <a:srgbClr val="000000"/>
                </a:solidFill>
                <a:latin typeface="Open Sans"/>
              </a:rPr>
              <a:t>El derecho a la educación en el caso de las personas migrantes debe cumplir con los siguientes criterios: </a:t>
            </a:r>
          </a:p>
          <a:p>
            <a:pPr algn="just">
              <a:lnSpc>
                <a:spcPts val="1872"/>
              </a:lnSpc>
            </a:pPr>
            <a:endParaRPr lang="en-US" sz="1800" spc="-9">
              <a:solidFill>
                <a:srgbClr val="000000"/>
              </a:solidFill>
              <a:latin typeface="Open Sans"/>
            </a:endParaRPr>
          </a:p>
          <a:p>
            <a:pPr algn="just">
              <a:lnSpc>
                <a:spcPts val="1872"/>
              </a:lnSpc>
            </a:pPr>
            <a:endParaRPr lang="en-US" sz="1800" spc="-9">
              <a:solidFill>
                <a:srgbClr val="000000"/>
              </a:solidFill>
              <a:latin typeface="Open Sans"/>
            </a:endParaRPr>
          </a:p>
        </p:txBody>
      </p:sp>
      <p:sp>
        <p:nvSpPr>
          <p:cNvPr id="12" name="TextBox 12"/>
          <p:cNvSpPr txBox="1"/>
          <p:nvPr/>
        </p:nvSpPr>
        <p:spPr>
          <a:xfrm>
            <a:off x="1028700" y="1028700"/>
            <a:ext cx="9794977" cy="485775"/>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Acceso al derecho a la educación</a:t>
            </a:r>
          </a:p>
        </p:txBody>
      </p:sp>
      <p:sp>
        <p:nvSpPr>
          <p:cNvPr id="13" name="TextBox 13"/>
          <p:cNvSpPr txBox="1"/>
          <p:nvPr/>
        </p:nvSpPr>
        <p:spPr>
          <a:xfrm>
            <a:off x="2968460" y="9718841"/>
            <a:ext cx="12181280" cy="208915"/>
          </a:xfrm>
          <a:prstGeom prst="rect">
            <a:avLst/>
          </a:prstGeom>
        </p:spPr>
        <p:txBody>
          <a:bodyPr lIns="0" tIns="0" rIns="0" bIns="0" rtlCol="0" anchor="t">
            <a:spAutoFit/>
          </a:bodyPr>
          <a:lstStyle/>
          <a:p>
            <a:pPr algn="ctr">
              <a:lnSpc>
                <a:spcPts val="1610"/>
              </a:lnSpc>
            </a:pPr>
            <a:r>
              <a:rPr lang="en-US" sz="1400">
                <a:solidFill>
                  <a:srgbClr val="30708F"/>
                </a:solidFill>
                <a:latin typeface="Open Sans"/>
              </a:rPr>
              <a:t>Fuente: elaboración propia de acuerdo con el informe A/76/158 de la Relatora Especial sobre el derecho a la educación de julio de 2021.</a:t>
            </a:r>
          </a:p>
        </p:txBody>
      </p:sp>
      <p:sp>
        <p:nvSpPr>
          <p:cNvPr id="14" name="TextBox 14"/>
          <p:cNvSpPr txBox="1"/>
          <p:nvPr/>
        </p:nvSpPr>
        <p:spPr>
          <a:xfrm>
            <a:off x="13131739" y="4524619"/>
            <a:ext cx="4923917" cy="340995"/>
          </a:xfrm>
          <a:prstGeom prst="rect">
            <a:avLst/>
          </a:prstGeom>
        </p:spPr>
        <p:txBody>
          <a:bodyPr lIns="0" tIns="0" rIns="0" bIns="0" rtlCol="0" anchor="t">
            <a:spAutoFit/>
          </a:bodyPr>
          <a:lstStyle/>
          <a:p>
            <a:pPr>
              <a:lnSpc>
                <a:spcPts val="1380"/>
              </a:lnSpc>
            </a:pPr>
            <a:r>
              <a:rPr lang="en-US" sz="1200">
                <a:solidFill>
                  <a:srgbClr val="FEFEFE"/>
                </a:solidFill>
                <a:latin typeface="Open Sans"/>
              </a:rPr>
              <a:t>Niña venezolana cruzando la frontera hacía Colombia para ir al colegio. Autor desconocido.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71040"/>
            <a:ext cx="10194169" cy="6921500"/>
          </a:xfrm>
          <a:prstGeom prst="rect">
            <a:avLst/>
          </a:prstGeom>
        </p:spPr>
        <p:txBody>
          <a:bodyPr lIns="0" tIns="0" rIns="0" bIns="0" rtlCol="0" anchor="t">
            <a:spAutoFit/>
          </a:bodyPr>
          <a:lstStyle/>
          <a:p>
            <a:pPr algn="just">
              <a:lnSpc>
                <a:spcPts val="2200"/>
              </a:lnSpc>
            </a:pPr>
            <a:r>
              <a:rPr lang="en-US" sz="2000" spc="-10">
                <a:solidFill>
                  <a:srgbClr val="000000"/>
                </a:solidFill>
                <a:latin typeface="Open Sans"/>
              </a:rPr>
              <a:t>La falta de acceso al derecho a la alimentación constituye un factor de expulsión debido a la inseguridad alimentaria y la pobreza en los países de origen y además, es una realidad que enfrentan los NNA migrantes a lo largo de la ruta migratoria.</a:t>
            </a:r>
          </a:p>
          <a:p>
            <a:pPr algn="just">
              <a:lnSpc>
                <a:spcPts val="2200"/>
              </a:lnSpc>
            </a:pPr>
            <a:endParaRPr lang="en-US" sz="2000" spc="-10">
              <a:solidFill>
                <a:srgbClr val="000000"/>
              </a:solidFill>
              <a:latin typeface="Open Sans"/>
            </a:endParaRPr>
          </a:p>
          <a:p>
            <a:pPr algn="just">
              <a:lnSpc>
                <a:spcPts val="2200"/>
              </a:lnSpc>
            </a:pPr>
            <a:r>
              <a:rPr lang="en-US" sz="2000" spc="-10">
                <a:solidFill>
                  <a:srgbClr val="000000"/>
                </a:solidFill>
                <a:latin typeface="Open Sans Bold"/>
              </a:rPr>
              <a:t>Convención sobre los Derechos del Niño:</a:t>
            </a:r>
            <a:r>
              <a:rPr lang="en-US" sz="2000" spc="-10">
                <a:solidFill>
                  <a:srgbClr val="000000"/>
                </a:solidFill>
                <a:latin typeface="Open Sans"/>
              </a:rPr>
              <a:t> </a:t>
            </a:r>
          </a:p>
          <a:p>
            <a:pPr algn="just">
              <a:lnSpc>
                <a:spcPts val="2200"/>
              </a:lnSpc>
            </a:pPr>
            <a:endParaRPr lang="en-US" sz="2000" spc="-10">
              <a:solidFill>
                <a:srgbClr val="000000"/>
              </a:solidFill>
              <a:latin typeface="Open Sans"/>
            </a:endParaRPr>
          </a:p>
          <a:p>
            <a:pPr marL="431807" lvl="1" indent="-215904" algn="just">
              <a:lnSpc>
                <a:spcPts val="2200"/>
              </a:lnSpc>
              <a:buFont typeface="Arial"/>
              <a:buChar char="•"/>
            </a:pPr>
            <a:r>
              <a:rPr lang="en-US" sz="2000" spc="-10">
                <a:solidFill>
                  <a:srgbClr val="000000"/>
                </a:solidFill>
                <a:latin typeface="Open Sans"/>
              </a:rPr>
              <a:t>Los Estados deben garantizar el suministro de alimentos adecuados y evitar la malnutrición de los NNA, esto incluye la asistencia material y programas de apoyo  cuando la familia no pueda satisfacer el derecho a la alimentación, como ocurre en el caso de los NNA migrantes, especialmente los NNA no acompañados o separados. </a:t>
            </a:r>
          </a:p>
          <a:p>
            <a:pPr algn="just">
              <a:lnSpc>
                <a:spcPts val="2200"/>
              </a:lnSpc>
            </a:pPr>
            <a:endParaRPr lang="en-US" sz="2000" spc="-10">
              <a:solidFill>
                <a:srgbClr val="000000"/>
              </a:solidFill>
              <a:latin typeface="Open Sans"/>
            </a:endParaRPr>
          </a:p>
          <a:p>
            <a:pPr algn="just">
              <a:lnSpc>
                <a:spcPts val="2200"/>
              </a:lnSpc>
            </a:pPr>
            <a:r>
              <a:rPr lang="en-US" sz="2000" spc="-10">
                <a:solidFill>
                  <a:srgbClr val="000000"/>
                </a:solidFill>
                <a:latin typeface="Open Sans Bold"/>
              </a:rPr>
              <a:t>FAO: </a:t>
            </a:r>
          </a:p>
          <a:p>
            <a:pPr algn="just">
              <a:lnSpc>
                <a:spcPts val="2200"/>
              </a:lnSpc>
            </a:pPr>
            <a:endParaRPr lang="en-US" sz="2000" spc="-10">
              <a:solidFill>
                <a:srgbClr val="000000"/>
              </a:solidFill>
              <a:latin typeface="Open Sans Bold"/>
            </a:endParaRPr>
          </a:p>
          <a:p>
            <a:pPr marL="431807" lvl="1" indent="-215904" algn="just">
              <a:lnSpc>
                <a:spcPts val="2200"/>
              </a:lnSpc>
              <a:buFont typeface="Arial"/>
              <a:buChar char="•"/>
            </a:pPr>
            <a:r>
              <a:rPr lang="en-US" sz="2000" spc="-10">
                <a:solidFill>
                  <a:srgbClr val="000000"/>
                </a:solidFill>
                <a:latin typeface="Open Sans Bold"/>
              </a:rPr>
              <a:t>El derecho a la alimentación se encuentra vinculado con otros derechos humanos, como lo son: (i) el derecho a la salud y a la vida, (ii) el derecho a la educación, y (iii) el derecho a la integridad personal entre otros. </a:t>
            </a:r>
          </a:p>
          <a:p>
            <a:pPr algn="just">
              <a:lnSpc>
                <a:spcPts val="2200"/>
              </a:lnSpc>
            </a:pPr>
            <a:endParaRPr lang="en-US" sz="2000" spc="-10">
              <a:solidFill>
                <a:srgbClr val="000000"/>
              </a:solidFill>
              <a:latin typeface="Open Sans Bold"/>
            </a:endParaRPr>
          </a:p>
          <a:p>
            <a:pPr algn="just">
              <a:lnSpc>
                <a:spcPts val="2200"/>
              </a:lnSpc>
            </a:pPr>
            <a:r>
              <a:rPr lang="en-US" sz="2000" spc="-10">
                <a:solidFill>
                  <a:srgbClr val="000000"/>
                </a:solidFill>
                <a:latin typeface="Open Sans Bold"/>
              </a:rPr>
              <a:t>Relator Especial sobre el derecho a la alimentación:</a:t>
            </a:r>
          </a:p>
          <a:p>
            <a:pPr algn="just">
              <a:lnSpc>
                <a:spcPts val="2200"/>
              </a:lnSpc>
            </a:pPr>
            <a:endParaRPr lang="en-US" sz="2000" spc="-10">
              <a:solidFill>
                <a:srgbClr val="000000"/>
              </a:solidFill>
              <a:latin typeface="Open Sans Bold"/>
            </a:endParaRPr>
          </a:p>
          <a:p>
            <a:pPr marL="431807" lvl="1" indent="-215904" algn="just">
              <a:lnSpc>
                <a:spcPts val="2200"/>
              </a:lnSpc>
              <a:buFont typeface="Arial"/>
              <a:buChar char="•"/>
            </a:pPr>
            <a:r>
              <a:rPr lang="en-US" sz="2000" spc="-10">
                <a:solidFill>
                  <a:srgbClr val="000000"/>
                </a:solidFill>
                <a:latin typeface="Open Sans"/>
              </a:rPr>
              <a:t>El derecho a la alimentación y el derecho a la educación están intrínsecamente relacionados. La garantía de una</a:t>
            </a:r>
            <a:r>
              <a:rPr lang="en-US" sz="2000" spc="-10">
                <a:solidFill>
                  <a:srgbClr val="000000"/>
                </a:solidFill>
                <a:latin typeface="Open Sans Bold"/>
              </a:rPr>
              <a:t> alimentación gratuita en las escuelas durante todo el año natural “es la manera más eficaz de realizar el derecho a la alimentación de los niños y fortalece las familias y las comunidades”.</a:t>
            </a:r>
          </a:p>
          <a:p>
            <a:pPr algn="just">
              <a:lnSpc>
                <a:spcPts val="2200"/>
              </a:lnSpc>
            </a:pPr>
            <a:endParaRPr lang="en-US" sz="2000" spc="-10">
              <a:solidFill>
                <a:srgbClr val="000000"/>
              </a:solidFill>
              <a:latin typeface="Open Sans Bold"/>
            </a:endParaRPr>
          </a:p>
        </p:txBody>
      </p:sp>
      <p:pic>
        <p:nvPicPr>
          <p:cNvPr id="3" name="Picture 3"/>
          <p:cNvPicPr>
            <a:picLocks noChangeAspect="1"/>
          </p:cNvPicPr>
          <p:nvPr/>
        </p:nvPicPr>
        <p:blipFill>
          <a:blip r:embed="rId2"/>
          <a:srcRect l="55731"/>
          <a:stretch>
            <a:fillRect/>
          </a:stretch>
        </p:blipFill>
        <p:spPr>
          <a:xfrm>
            <a:off x="11664175" y="-252057"/>
            <a:ext cx="6821235" cy="10539057"/>
          </a:xfrm>
          <a:prstGeom prst="rect">
            <a:avLst/>
          </a:prstGeom>
        </p:spPr>
      </p:pic>
      <p:pic>
        <p:nvPicPr>
          <p:cNvPr id="4" name="Picture 4"/>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5" name="Group 5"/>
          <p:cNvGrpSpPr/>
          <p:nvPr/>
        </p:nvGrpSpPr>
        <p:grpSpPr>
          <a:xfrm>
            <a:off x="792101" y="777823"/>
            <a:ext cx="6029424" cy="987530"/>
            <a:chOff x="0" y="0"/>
            <a:chExt cx="1587997" cy="260090"/>
          </a:xfrm>
        </p:grpSpPr>
        <p:sp>
          <p:nvSpPr>
            <p:cNvPr id="6" name="Freeform 6"/>
            <p:cNvSpPr/>
            <p:nvPr/>
          </p:nvSpPr>
          <p:spPr>
            <a:xfrm>
              <a:off x="0" y="0"/>
              <a:ext cx="1587997" cy="260090"/>
            </a:xfrm>
            <a:custGeom>
              <a:avLst/>
              <a:gdLst/>
              <a:ahLst/>
              <a:cxnLst/>
              <a:rect l="l" t="t" r="r" b="b"/>
              <a:pathLst>
                <a:path w="1587997" h="260090">
                  <a:moveTo>
                    <a:pt x="65485" y="0"/>
                  </a:moveTo>
                  <a:lnTo>
                    <a:pt x="1522511" y="0"/>
                  </a:lnTo>
                  <a:cubicBezTo>
                    <a:pt x="1539879" y="0"/>
                    <a:pt x="1556536" y="6899"/>
                    <a:pt x="1568816" y="19180"/>
                  </a:cubicBezTo>
                  <a:cubicBezTo>
                    <a:pt x="1581097" y="31461"/>
                    <a:pt x="1587997" y="48117"/>
                    <a:pt x="1587997" y="65485"/>
                  </a:cubicBezTo>
                  <a:lnTo>
                    <a:pt x="1587997" y="194605"/>
                  </a:lnTo>
                  <a:cubicBezTo>
                    <a:pt x="1587997" y="211973"/>
                    <a:pt x="1581097" y="228629"/>
                    <a:pt x="1568816" y="240910"/>
                  </a:cubicBezTo>
                  <a:cubicBezTo>
                    <a:pt x="1556536" y="253191"/>
                    <a:pt x="1539879" y="260090"/>
                    <a:pt x="1522511" y="260090"/>
                  </a:cubicBezTo>
                  <a:lnTo>
                    <a:pt x="65485" y="260090"/>
                  </a:lnTo>
                  <a:cubicBezTo>
                    <a:pt x="29319" y="260090"/>
                    <a:pt x="0" y="230771"/>
                    <a:pt x="0" y="194605"/>
                  </a:cubicBezTo>
                  <a:lnTo>
                    <a:pt x="0" y="65485"/>
                  </a:lnTo>
                  <a:cubicBezTo>
                    <a:pt x="0" y="29319"/>
                    <a:pt x="29319" y="0"/>
                    <a:pt x="65485" y="0"/>
                  </a:cubicBezTo>
                  <a:close/>
                </a:path>
              </a:pathLst>
            </a:custGeom>
            <a:solidFill>
              <a:srgbClr val="4C83AF"/>
            </a:solidFill>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1028700" y="1028700"/>
            <a:ext cx="11585651" cy="485775"/>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Derecho a la alimentación</a:t>
            </a:r>
          </a:p>
        </p:txBody>
      </p:sp>
      <p:sp>
        <p:nvSpPr>
          <p:cNvPr id="9" name="TextBox 9"/>
          <p:cNvSpPr txBox="1"/>
          <p:nvPr/>
        </p:nvSpPr>
        <p:spPr>
          <a:xfrm>
            <a:off x="1028700" y="9116111"/>
            <a:ext cx="10523186" cy="732155"/>
          </a:xfrm>
          <a:prstGeom prst="rect">
            <a:avLst/>
          </a:prstGeom>
        </p:spPr>
        <p:txBody>
          <a:bodyPr lIns="0" tIns="0" rIns="0" bIns="0" rtlCol="0" anchor="t">
            <a:spAutoFit/>
          </a:bodyPr>
          <a:lstStyle/>
          <a:p>
            <a:pPr algn="ctr">
              <a:lnSpc>
                <a:spcPts val="1495"/>
              </a:lnSpc>
            </a:pPr>
            <a:r>
              <a:rPr lang="en-US" sz="1300">
                <a:solidFill>
                  <a:srgbClr val="30708F"/>
                </a:solidFill>
                <a:latin typeface="Open Sans"/>
              </a:rPr>
              <a:t>Organización de las Naciones Unidas para la Alimentación y la Agricultura (FAO). El derecho a la alimentación adecuada, folleto informativo N° 34, 2010;  Informe provisional del Relator Especial sobre el derecho a la alimentación, Michael Fakhri, A/76/237. 2021, párr. 93.</a:t>
            </a:r>
          </a:p>
          <a:p>
            <a:pPr algn="ctr">
              <a:lnSpc>
                <a:spcPts val="1495"/>
              </a:lnSpc>
            </a:pPr>
            <a:endParaRPr lang="en-US" sz="1300">
              <a:solidFill>
                <a:srgbClr val="30708F"/>
              </a:solidFill>
              <a:latin typeface="Open Sans"/>
            </a:endParaRPr>
          </a:p>
        </p:txBody>
      </p:sp>
      <p:grpSp>
        <p:nvGrpSpPr>
          <p:cNvPr id="10" name="Group 10"/>
          <p:cNvGrpSpPr/>
          <p:nvPr/>
        </p:nvGrpSpPr>
        <p:grpSpPr>
          <a:xfrm>
            <a:off x="13479451" y="0"/>
            <a:ext cx="6492068" cy="464455"/>
            <a:chOff x="0" y="0"/>
            <a:chExt cx="1709845" cy="122326"/>
          </a:xfrm>
        </p:grpSpPr>
        <p:sp>
          <p:nvSpPr>
            <p:cNvPr id="11" name="Freeform 11"/>
            <p:cNvSpPr/>
            <p:nvPr/>
          </p:nvSpPr>
          <p:spPr>
            <a:xfrm>
              <a:off x="0" y="0"/>
              <a:ext cx="1709845" cy="122326"/>
            </a:xfrm>
            <a:custGeom>
              <a:avLst/>
              <a:gdLst/>
              <a:ahLst/>
              <a:cxnLst/>
              <a:rect l="l" t="t" r="r" b="b"/>
              <a:pathLst>
                <a:path w="1709845" h="122326">
                  <a:moveTo>
                    <a:pt x="0" y="0"/>
                  </a:moveTo>
                  <a:lnTo>
                    <a:pt x="1709845" y="0"/>
                  </a:lnTo>
                  <a:lnTo>
                    <a:pt x="1709845" y="122326"/>
                  </a:lnTo>
                  <a:lnTo>
                    <a:pt x="0" y="122326"/>
                  </a:lnTo>
                  <a:close/>
                </a:path>
              </a:pathLst>
            </a:custGeom>
            <a:solidFill>
              <a:srgbClr val="30708F">
                <a:alpha val="68627"/>
              </a:srgbClr>
            </a:solidFill>
          </p:spPr>
        </p:sp>
        <p:sp>
          <p:nvSpPr>
            <p:cNvPr id="12" name="TextBox 12"/>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3" name="TextBox 13"/>
          <p:cNvSpPr txBox="1"/>
          <p:nvPr/>
        </p:nvSpPr>
        <p:spPr>
          <a:xfrm>
            <a:off x="13629327" y="119285"/>
            <a:ext cx="5178153" cy="189230"/>
          </a:xfrm>
          <a:prstGeom prst="rect">
            <a:avLst/>
          </a:prstGeom>
        </p:spPr>
        <p:txBody>
          <a:bodyPr lIns="0" tIns="0" rIns="0" bIns="0" rtlCol="0" anchor="t">
            <a:spAutoFit/>
          </a:bodyPr>
          <a:lstStyle/>
          <a:p>
            <a:pPr>
              <a:lnSpc>
                <a:spcPts val="1495"/>
              </a:lnSpc>
            </a:pPr>
            <a:r>
              <a:rPr lang="en-US" sz="1300">
                <a:solidFill>
                  <a:srgbClr val="FEFEFE"/>
                </a:solidFill>
                <a:latin typeface="Open Sans"/>
              </a:rPr>
              <a:t>Foto: Estoy en La Frontera. Niñas migrantes venezolanas.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374" t="40" r="8319" b="1160"/>
          <a:stretch>
            <a:fillRect/>
          </a:stretch>
        </p:blipFill>
        <p:spPr>
          <a:xfrm>
            <a:off x="0" y="0"/>
            <a:ext cx="18288000" cy="10287000"/>
          </a:xfrm>
          <a:prstGeom prst="rect">
            <a:avLst/>
          </a:prstGeom>
        </p:spPr>
      </p:pic>
      <p:grpSp>
        <p:nvGrpSpPr>
          <p:cNvPr id="3" name="Group 3"/>
          <p:cNvGrpSpPr/>
          <p:nvPr/>
        </p:nvGrpSpPr>
        <p:grpSpPr>
          <a:xfrm>
            <a:off x="1028700" y="637360"/>
            <a:ext cx="5003128" cy="1628210"/>
            <a:chOff x="0" y="0"/>
            <a:chExt cx="6670837" cy="2170946"/>
          </a:xfrm>
        </p:grpSpPr>
        <p:grpSp>
          <p:nvGrpSpPr>
            <p:cNvPr id="4" name="Group 4"/>
            <p:cNvGrpSpPr/>
            <p:nvPr/>
          </p:nvGrpSpPr>
          <p:grpSpPr>
            <a:xfrm rot="5650584">
              <a:off x="4999206" y="393801"/>
              <a:ext cx="1765494" cy="1453049"/>
              <a:chOff x="0" y="0"/>
              <a:chExt cx="812800" cy="668956"/>
            </a:xfrm>
          </p:grpSpPr>
          <p:sp>
            <p:nvSpPr>
              <p:cNvPr id="5" name="Freeform 5"/>
              <p:cNvSpPr/>
              <p:nvPr/>
            </p:nvSpPr>
            <p:spPr>
              <a:xfrm>
                <a:off x="0" y="0"/>
                <a:ext cx="812800" cy="668956"/>
              </a:xfrm>
              <a:custGeom>
                <a:avLst/>
                <a:gdLst/>
                <a:ahLst/>
                <a:cxnLst/>
                <a:rect l="l" t="t" r="r" b="b"/>
                <a:pathLst>
                  <a:path w="812800" h="668956">
                    <a:moveTo>
                      <a:pt x="406400" y="0"/>
                    </a:moveTo>
                    <a:lnTo>
                      <a:pt x="812800" y="668956"/>
                    </a:lnTo>
                    <a:lnTo>
                      <a:pt x="0" y="668956"/>
                    </a:lnTo>
                    <a:lnTo>
                      <a:pt x="406400" y="0"/>
                    </a:lnTo>
                    <a:close/>
                  </a:path>
                </a:pathLst>
              </a:custGeom>
              <a:solidFill>
                <a:srgbClr val="184E8D"/>
              </a:solidFill>
            </p:spPr>
          </p:sp>
          <p:sp>
            <p:nvSpPr>
              <p:cNvPr id="6" name="TextBox 6"/>
              <p:cNvSpPr txBox="1"/>
              <p:nvPr/>
            </p:nvSpPr>
            <p:spPr>
              <a:xfrm>
                <a:off x="127000" y="273050"/>
                <a:ext cx="558800" cy="387350"/>
              </a:xfrm>
              <a:prstGeom prst="rect">
                <a:avLst/>
              </a:prstGeom>
            </p:spPr>
            <p:txBody>
              <a:bodyPr lIns="45964" tIns="45964" rIns="45964" bIns="45964" rtlCol="0" anchor="ctr"/>
              <a:lstStyle/>
              <a:p>
                <a:pPr algn="ctr">
                  <a:lnSpc>
                    <a:spcPts val="2406"/>
                  </a:lnSpc>
                </a:pPr>
                <a:endParaRPr/>
              </a:p>
            </p:txBody>
          </p:sp>
        </p:grpSp>
        <p:grpSp>
          <p:nvGrpSpPr>
            <p:cNvPr id="7" name="Group 7"/>
            <p:cNvGrpSpPr/>
            <p:nvPr/>
          </p:nvGrpSpPr>
          <p:grpSpPr>
            <a:xfrm>
              <a:off x="0" y="0"/>
              <a:ext cx="6118740" cy="2170946"/>
              <a:chOff x="0" y="0"/>
              <a:chExt cx="1335790" cy="473942"/>
            </a:xfrm>
          </p:grpSpPr>
          <p:sp>
            <p:nvSpPr>
              <p:cNvPr id="8" name="Freeform 8"/>
              <p:cNvSpPr/>
              <p:nvPr/>
            </p:nvSpPr>
            <p:spPr>
              <a:xfrm>
                <a:off x="0" y="0"/>
                <a:ext cx="1335790" cy="473942"/>
              </a:xfrm>
              <a:custGeom>
                <a:avLst/>
                <a:gdLst/>
                <a:ahLst/>
                <a:cxnLst/>
                <a:rect l="l" t="t" r="r" b="b"/>
                <a:pathLst>
                  <a:path w="1335790" h="473942">
                    <a:moveTo>
                      <a:pt x="86039" y="0"/>
                    </a:moveTo>
                    <a:lnTo>
                      <a:pt x="1249751" y="0"/>
                    </a:lnTo>
                    <a:cubicBezTo>
                      <a:pt x="1272570" y="0"/>
                      <a:pt x="1294454" y="9065"/>
                      <a:pt x="1310590" y="25200"/>
                    </a:cubicBezTo>
                    <a:cubicBezTo>
                      <a:pt x="1326725" y="41336"/>
                      <a:pt x="1335790" y="63220"/>
                      <a:pt x="1335790" y="86039"/>
                    </a:cubicBezTo>
                    <a:lnTo>
                      <a:pt x="1335790" y="387903"/>
                    </a:lnTo>
                    <a:cubicBezTo>
                      <a:pt x="1335790" y="410722"/>
                      <a:pt x="1326725" y="432606"/>
                      <a:pt x="1310590" y="448742"/>
                    </a:cubicBezTo>
                    <a:cubicBezTo>
                      <a:pt x="1294454" y="464877"/>
                      <a:pt x="1272570" y="473942"/>
                      <a:pt x="1249751" y="473942"/>
                    </a:cubicBezTo>
                    <a:lnTo>
                      <a:pt x="86039" y="473942"/>
                    </a:lnTo>
                    <a:cubicBezTo>
                      <a:pt x="63220" y="473942"/>
                      <a:pt x="41336" y="464877"/>
                      <a:pt x="25200" y="448742"/>
                    </a:cubicBezTo>
                    <a:cubicBezTo>
                      <a:pt x="9065" y="432606"/>
                      <a:pt x="0" y="410722"/>
                      <a:pt x="0" y="387903"/>
                    </a:cubicBezTo>
                    <a:lnTo>
                      <a:pt x="0" y="86039"/>
                    </a:lnTo>
                    <a:cubicBezTo>
                      <a:pt x="0" y="63220"/>
                      <a:pt x="9065" y="41336"/>
                      <a:pt x="25200" y="25200"/>
                    </a:cubicBezTo>
                    <a:cubicBezTo>
                      <a:pt x="41336" y="9065"/>
                      <a:pt x="63220" y="0"/>
                      <a:pt x="86039" y="0"/>
                    </a:cubicBezTo>
                    <a:close/>
                  </a:path>
                </a:pathLst>
              </a:custGeom>
              <a:solidFill>
                <a:srgbClr val="FFFFFF"/>
              </a:solidFill>
            </p:spPr>
          </p:sp>
          <p:sp>
            <p:nvSpPr>
              <p:cNvPr id="9" name="TextBox 9"/>
              <p:cNvSpPr txBox="1"/>
              <p:nvPr/>
            </p:nvSpPr>
            <p:spPr>
              <a:xfrm>
                <a:off x="0" y="-57150"/>
                <a:ext cx="812800" cy="869950"/>
              </a:xfrm>
              <a:prstGeom prst="rect">
                <a:avLst/>
              </a:prstGeom>
            </p:spPr>
            <p:txBody>
              <a:bodyPr lIns="45964" tIns="45964" rIns="45964" bIns="45964" rtlCol="0" anchor="ctr"/>
              <a:lstStyle/>
              <a:p>
                <a:pPr algn="ctr">
                  <a:lnSpc>
                    <a:spcPts val="2406"/>
                  </a:lnSpc>
                </a:pPr>
                <a:endParaRPr/>
              </a:p>
            </p:txBody>
          </p:sp>
        </p:grpSp>
        <p:sp>
          <p:nvSpPr>
            <p:cNvPr id="10" name="TextBox 10"/>
            <p:cNvSpPr txBox="1"/>
            <p:nvPr/>
          </p:nvSpPr>
          <p:spPr>
            <a:xfrm>
              <a:off x="231805" y="347136"/>
              <a:ext cx="5655131" cy="1538182"/>
            </a:xfrm>
            <a:prstGeom prst="rect">
              <a:avLst/>
            </a:prstGeom>
          </p:spPr>
          <p:txBody>
            <a:bodyPr lIns="0" tIns="0" rIns="0" bIns="0" rtlCol="0" anchor="t">
              <a:spAutoFit/>
            </a:bodyPr>
            <a:lstStyle/>
            <a:p>
              <a:pPr algn="ctr">
                <a:lnSpc>
                  <a:spcPts val="1540"/>
                </a:lnSpc>
              </a:pPr>
              <a:r>
                <a:rPr lang="en-US" sz="1400" spc="-7">
                  <a:solidFill>
                    <a:srgbClr val="000000"/>
                  </a:solidFill>
                  <a:latin typeface="Noto Sans Bold"/>
                </a:rPr>
                <a:t>México:</a:t>
              </a:r>
              <a:r>
                <a:rPr lang="en-US" sz="1400" spc="-7">
                  <a:solidFill>
                    <a:srgbClr val="000000"/>
                  </a:solidFill>
                  <a:latin typeface="Noto Sans"/>
                </a:rPr>
                <a:t> el 11 de noviembre de 2020 se promulgó la reforma legislativa a la Ley de Migración y la Ley sobre Refugiados, Protección Complementaria y Asilo Político que consagro el principio de la no privación de la libertad de niñas, niños y adolescentes por motivos migratorios.</a:t>
              </a:r>
            </a:p>
          </p:txBody>
        </p:sp>
      </p:grpSp>
      <p:grpSp>
        <p:nvGrpSpPr>
          <p:cNvPr id="11" name="Group 11"/>
          <p:cNvGrpSpPr/>
          <p:nvPr/>
        </p:nvGrpSpPr>
        <p:grpSpPr>
          <a:xfrm rot="-3239627">
            <a:off x="12280740" y="1024825"/>
            <a:ext cx="2239415" cy="1959488"/>
            <a:chOff x="0" y="0"/>
            <a:chExt cx="812800" cy="711200"/>
          </a:xfrm>
        </p:grpSpPr>
        <p:sp>
          <p:nvSpPr>
            <p:cNvPr id="12" name="Freeform 1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84E8D"/>
            </a:solidFill>
          </p:spPr>
        </p:sp>
        <p:sp>
          <p:nvSpPr>
            <p:cNvPr id="13" name="TextBox 13"/>
            <p:cNvSpPr txBox="1"/>
            <p:nvPr/>
          </p:nvSpPr>
          <p:spPr>
            <a:xfrm>
              <a:off x="127000" y="3175"/>
              <a:ext cx="558800" cy="3778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513952" y="291844"/>
            <a:ext cx="5405980" cy="3351441"/>
            <a:chOff x="0" y="0"/>
            <a:chExt cx="1423797" cy="882684"/>
          </a:xfrm>
        </p:grpSpPr>
        <p:sp>
          <p:nvSpPr>
            <p:cNvPr id="15" name="Freeform 15"/>
            <p:cNvSpPr/>
            <p:nvPr/>
          </p:nvSpPr>
          <p:spPr>
            <a:xfrm>
              <a:off x="0" y="0"/>
              <a:ext cx="1423797" cy="882684"/>
            </a:xfrm>
            <a:custGeom>
              <a:avLst/>
              <a:gdLst/>
              <a:ahLst/>
              <a:cxnLst/>
              <a:rect l="l" t="t" r="r" b="b"/>
              <a:pathLst>
                <a:path w="1423797" h="882684">
                  <a:moveTo>
                    <a:pt x="73037" y="0"/>
                  </a:moveTo>
                  <a:lnTo>
                    <a:pt x="1350760" y="0"/>
                  </a:lnTo>
                  <a:cubicBezTo>
                    <a:pt x="1370131" y="0"/>
                    <a:pt x="1388708" y="7695"/>
                    <a:pt x="1402405" y="21392"/>
                  </a:cubicBezTo>
                  <a:cubicBezTo>
                    <a:pt x="1416102" y="35089"/>
                    <a:pt x="1423797" y="53667"/>
                    <a:pt x="1423797" y="73037"/>
                  </a:cubicBezTo>
                  <a:lnTo>
                    <a:pt x="1423797" y="809647"/>
                  </a:lnTo>
                  <a:cubicBezTo>
                    <a:pt x="1423797" y="829017"/>
                    <a:pt x="1416102" y="847595"/>
                    <a:pt x="1402405" y="861292"/>
                  </a:cubicBezTo>
                  <a:cubicBezTo>
                    <a:pt x="1388708" y="874989"/>
                    <a:pt x="1370131" y="882684"/>
                    <a:pt x="1350760" y="882684"/>
                  </a:cubicBezTo>
                  <a:lnTo>
                    <a:pt x="73037" y="882684"/>
                  </a:lnTo>
                  <a:cubicBezTo>
                    <a:pt x="32700" y="882684"/>
                    <a:pt x="0" y="849984"/>
                    <a:pt x="0" y="809647"/>
                  </a:cubicBezTo>
                  <a:lnTo>
                    <a:pt x="0" y="73037"/>
                  </a:lnTo>
                  <a:cubicBezTo>
                    <a:pt x="0" y="53667"/>
                    <a:pt x="7695" y="35089"/>
                    <a:pt x="21392" y="21392"/>
                  </a:cubicBezTo>
                  <a:cubicBezTo>
                    <a:pt x="35089" y="7695"/>
                    <a:pt x="53667" y="0"/>
                    <a:pt x="73037" y="0"/>
                  </a:cubicBezTo>
                  <a:close/>
                </a:path>
              </a:pathLst>
            </a:custGeom>
            <a:solidFill>
              <a:srgbClr val="FFFFFF"/>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356306" y="41170"/>
            <a:ext cx="4067831" cy="987530"/>
            <a:chOff x="0" y="0"/>
            <a:chExt cx="1071363" cy="260090"/>
          </a:xfrm>
        </p:grpSpPr>
        <p:sp>
          <p:nvSpPr>
            <p:cNvPr id="18" name="Freeform 18"/>
            <p:cNvSpPr/>
            <p:nvPr/>
          </p:nvSpPr>
          <p:spPr>
            <a:xfrm>
              <a:off x="0" y="0"/>
              <a:ext cx="1071363" cy="260090"/>
            </a:xfrm>
            <a:custGeom>
              <a:avLst/>
              <a:gdLst/>
              <a:ahLst/>
              <a:cxnLst/>
              <a:rect l="l" t="t" r="r" b="b"/>
              <a:pathLst>
                <a:path w="1071363" h="260090">
                  <a:moveTo>
                    <a:pt x="97063" y="0"/>
                  </a:moveTo>
                  <a:lnTo>
                    <a:pt x="974300" y="0"/>
                  </a:lnTo>
                  <a:cubicBezTo>
                    <a:pt x="1000042" y="0"/>
                    <a:pt x="1024731" y="10226"/>
                    <a:pt x="1042934" y="28429"/>
                  </a:cubicBezTo>
                  <a:cubicBezTo>
                    <a:pt x="1061137" y="46632"/>
                    <a:pt x="1071363" y="71321"/>
                    <a:pt x="1071363" y="97063"/>
                  </a:cubicBezTo>
                  <a:lnTo>
                    <a:pt x="1071363" y="163027"/>
                  </a:lnTo>
                  <a:cubicBezTo>
                    <a:pt x="1071363" y="188769"/>
                    <a:pt x="1061137" y="213458"/>
                    <a:pt x="1042934" y="231661"/>
                  </a:cubicBezTo>
                  <a:cubicBezTo>
                    <a:pt x="1024731" y="249864"/>
                    <a:pt x="1000042" y="260090"/>
                    <a:pt x="974300" y="260090"/>
                  </a:cubicBezTo>
                  <a:lnTo>
                    <a:pt x="97063" y="260090"/>
                  </a:lnTo>
                  <a:cubicBezTo>
                    <a:pt x="43457" y="260090"/>
                    <a:pt x="0" y="216633"/>
                    <a:pt x="0" y="163027"/>
                  </a:cubicBezTo>
                  <a:lnTo>
                    <a:pt x="0" y="97063"/>
                  </a:lnTo>
                  <a:cubicBezTo>
                    <a:pt x="0" y="71321"/>
                    <a:pt x="10226" y="46632"/>
                    <a:pt x="28429" y="28429"/>
                  </a:cubicBezTo>
                  <a:cubicBezTo>
                    <a:pt x="46632" y="10226"/>
                    <a:pt x="71321" y="0"/>
                    <a:pt x="97063" y="0"/>
                  </a:cubicBezTo>
                  <a:close/>
                </a:path>
              </a:pathLst>
            </a:custGeom>
            <a:solidFill>
              <a:srgbClr val="184E8D"/>
            </a:solidFill>
          </p:spPr>
        </p:sp>
        <p:sp>
          <p:nvSpPr>
            <p:cNvPr id="19" name="TextBox 19"/>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pic>
        <p:nvPicPr>
          <p:cNvPr id="20" name="Picture 20"/>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21" name="Group 21"/>
          <p:cNvGrpSpPr/>
          <p:nvPr/>
        </p:nvGrpSpPr>
        <p:grpSpPr>
          <a:xfrm>
            <a:off x="13645276" y="4627255"/>
            <a:ext cx="2239415" cy="1240638"/>
            <a:chOff x="0" y="0"/>
            <a:chExt cx="812800" cy="450292"/>
          </a:xfrm>
        </p:grpSpPr>
        <p:sp>
          <p:nvSpPr>
            <p:cNvPr id="22" name="Freeform 22"/>
            <p:cNvSpPr/>
            <p:nvPr/>
          </p:nvSpPr>
          <p:spPr>
            <a:xfrm>
              <a:off x="0" y="0"/>
              <a:ext cx="812800" cy="450292"/>
            </a:xfrm>
            <a:custGeom>
              <a:avLst/>
              <a:gdLst/>
              <a:ahLst/>
              <a:cxnLst/>
              <a:rect l="l" t="t" r="r" b="b"/>
              <a:pathLst>
                <a:path w="812800" h="450292">
                  <a:moveTo>
                    <a:pt x="406400" y="450292"/>
                  </a:moveTo>
                  <a:lnTo>
                    <a:pt x="812800" y="0"/>
                  </a:lnTo>
                  <a:lnTo>
                    <a:pt x="0" y="0"/>
                  </a:lnTo>
                  <a:lnTo>
                    <a:pt x="406400" y="450292"/>
                  </a:lnTo>
                  <a:close/>
                </a:path>
              </a:pathLst>
            </a:custGeom>
            <a:solidFill>
              <a:srgbClr val="184E8D"/>
            </a:solidFill>
          </p:spPr>
        </p:sp>
        <p:sp>
          <p:nvSpPr>
            <p:cNvPr id="23" name="TextBox 23"/>
            <p:cNvSpPr txBox="1"/>
            <p:nvPr/>
          </p:nvSpPr>
          <p:spPr>
            <a:xfrm>
              <a:off x="127000" y="3175"/>
              <a:ext cx="558800" cy="3778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002455" y="4300510"/>
            <a:ext cx="4089912" cy="2539785"/>
            <a:chOff x="0" y="0"/>
            <a:chExt cx="1077179" cy="668915"/>
          </a:xfrm>
        </p:grpSpPr>
        <p:sp>
          <p:nvSpPr>
            <p:cNvPr id="25" name="Freeform 25"/>
            <p:cNvSpPr/>
            <p:nvPr/>
          </p:nvSpPr>
          <p:spPr>
            <a:xfrm>
              <a:off x="0" y="0"/>
              <a:ext cx="1077179" cy="668915"/>
            </a:xfrm>
            <a:custGeom>
              <a:avLst/>
              <a:gdLst/>
              <a:ahLst/>
              <a:cxnLst/>
              <a:rect l="l" t="t" r="r" b="b"/>
              <a:pathLst>
                <a:path w="1077179" h="668915">
                  <a:moveTo>
                    <a:pt x="96539" y="0"/>
                  </a:moveTo>
                  <a:lnTo>
                    <a:pt x="980639" y="0"/>
                  </a:lnTo>
                  <a:cubicBezTo>
                    <a:pt x="1006243" y="0"/>
                    <a:pt x="1030798" y="10171"/>
                    <a:pt x="1048903" y="28276"/>
                  </a:cubicBezTo>
                  <a:cubicBezTo>
                    <a:pt x="1067007" y="46380"/>
                    <a:pt x="1077179" y="70936"/>
                    <a:pt x="1077179" y="96539"/>
                  </a:cubicBezTo>
                  <a:lnTo>
                    <a:pt x="1077179" y="572375"/>
                  </a:lnTo>
                  <a:cubicBezTo>
                    <a:pt x="1077179" y="597979"/>
                    <a:pt x="1067007" y="622534"/>
                    <a:pt x="1048903" y="640639"/>
                  </a:cubicBezTo>
                  <a:cubicBezTo>
                    <a:pt x="1030798" y="658744"/>
                    <a:pt x="1006243" y="668915"/>
                    <a:pt x="980639" y="668915"/>
                  </a:cubicBezTo>
                  <a:lnTo>
                    <a:pt x="96539" y="668915"/>
                  </a:lnTo>
                  <a:cubicBezTo>
                    <a:pt x="70936" y="668915"/>
                    <a:pt x="46380" y="658744"/>
                    <a:pt x="28276" y="640639"/>
                  </a:cubicBezTo>
                  <a:cubicBezTo>
                    <a:pt x="10171" y="622534"/>
                    <a:pt x="0" y="597979"/>
                    <a:pt x="0" y="572375"/>
                  </a:cubicBezTo>
                  <a:lnTo>
                    <a:pt x="0" y="96539"/>
                  </a:lnTo>
                  <a:cubicBezTo>
                    <a:pt x="0" y="70936"/>
                    <a:pt x="10171" y="46380"/>
                    <a:pt x="28276" y="28276"/>
                  </a:cubicBezTo>
                  <a:cubicBezTo>
                    <a:pt x="46380" y="10171"/>
                    <a:pt x="70936" y="0"/>
                    <a:pt x="96539" y="0"/>
                  </a:cubicBezTo>
                  <a:close/>
                </a:path>
              </a:pathLst>
            </a:custGeom>
            <a:solidFill>
              <a:srgbClr val="FFFFFF"/>
            </a:solidFill>
          </p:spPr>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1069046" y="7497520"/>
            <a:ext cx="5576143" cy="1856917"/>
            <a:chOff x="0" y="0"/>
            <a:chExt cx="7434857" cy="2475889"/>
          </a:xfrm>
        </p:grpSpPr>
        <p:grpSp>
          <p:nvGrpSpPr>
            <p:cNvPr id="28" name="Group 28"/>
            <p:cNvGrpSpPr/>
            <p:nvPr/>
          </p:nvGrpSpPr>
          <p:grpSpPr>
            <a:xfrm rot="-1815016">
              <a:off x="299394" y="378010"/>
              <a:ext cx="1965565" cy="1719870"/>
              <a:chOff x="0" y="0"/>
              <a:chExt cx="812800" cy="711200"/>
            </a:xfrm>
          </p:grpSpPr>
          <p:sp>
            <p:nvSpPr>
              <p:cNvPr id="29" name="Freeform 2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84E8D"/>
              </a:solidFill>
            </p:spPr>
          </p:sp>
          <p:sp>
            <p:nvSpPr>
              <p:cNvPr id="30" name="TextBox 30"/>
              <p:cNvSpPr txBox="1"/>
              <p:nvPr/>
            </p:nvSpPr>
            <p:spPr>
              <a:xfrm>
                <a:off x="127000" y="3175"/>
                <a:ext cx="558800" cy="377825"/>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672421" y="0"/>
              <a:ext cx="6762437" cy="1986793"/>
              <a:chOff x="0" y="0"/>
              <a:chExt cx="1335790" cy="392453"/>
            </a:xfrm>
          </p:grpSpPr>
          <p:sp>
            <p:nvSpPr>
              <p:cNvPr id="32" name="Freeform 32"/>
              <p:cNvSpPr/>
              <p:nvPr/>
            </p:nvSpPr>
            <p:spPr>
              <a:xfrm>
                <a:off x="0" y="0"/>
                <a:ext cx="1335790" cy="392453"/>
              </a:xfrm>
              <a:custGeom>
                <a:avLst/>
                <a:gdLst/>
                <a:ahLst/>
                <a:cxnLst/>
                <a:rect l="l" t="t" r="r" b="b"/>
                <a:pathLst>
                  <a:path w="1335790" h="392453">
                    <a:moveTo>
                      <a:pt x="77849" y="0"/>
                    </a:moveTo>
                    <a:lnTo>
                      <a:pt x="1257941" y="0"/>
                    </a:lnTo>
                    <a:cubicBezTo>
                      <a:pt x="1278588" y="0"/>
                      <a:pt x="1298389" y="8202"/>
                      <a:pt x="1312988" y="22802"/>
                    </a:cubicBezTo>
                    <a:cubicBezTo>
                      <a:pt x="1327588" y="37401"/>
                      <a:pt x="1335790" y="57202"/>
                      <a:pt x="1335790" y="77849"/>
                    </a:cubicBezTo>
                    <a:lnTo>
                      <a:pt x="1335790" y="314604"/>
                    </a:lnTo>
                    <a:cubicBezTo>
                      <a:pt x="1335790" y="335251"/>
                      <a:pt x="1327588" y="355052"/>
                      <a:pt x="1312988" y="369652"/>
                    </a:cubicBezTo>
                    <a:cubicBezTo>
                      <a:pt x="1298389" y="384251"/>
                      <a:pt x="1278588" y="392453"/>
                      <a:pt x="1257941" y="392453"/>
                    </a:cubicBezTo>
                    <a:lnTo>
                      <a:pt x="77849" y="392453"/>
                    </a:lnTo>
                    <a:cubicBezTo>
                      <a:pt x="57202" y="392453"/>
                      <a:pt x="37401" y="384251"/>
                      <a:pt x="22802" y="369652"/>
                    </a:cubicBezTo>
                    <a:cubicBezTo>
                      <a:pt x="8202" y="355052"/>
                      <a:pt x="0" y="335251"/>
                      <a:pt x="0" y="314604"/>
                    </a:cubicBezTo>
                    <a:lnTo>
                      <a:pt x="0" y="77849"/>
                    </a:lnTo>
                    <a:cubicBezTo>
                      <a:pt x="0" y="57202"/>
                      <a:pt x="8202" y="37401"/>
                      <a:pt x="22802" y="22802"/>
                    </a:cubicBezTo>
                    <a:cubicBezTo>
                      <a:pt x="37401" y="8202"/>
                      <a:pt x="57202" y="0"/>
                      <a:pt x="77849" y="0"/>
                    </a:cubicBezTo>
                    <a:close/>
                  </a:path>
                </a:pathLst>
              </a:custGeom>
              <a:solidFill>
                <a:srgbClr val="FFFFFF"/>
              </a:solidFill>
            </p:spPr>
          </p:sp>
          <p:sp>
            <p:nvSpPr>
              <p:cNvPr id="33" name="TextBox 3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937227" y="270212"/>
              <a:ext cx="6318999" cy="1538182"/>
            </a:xfrm>
            <a:prstGeom prst="rect">
              <a:avLst/>
            </a:prstGeom>
          </p:spPr>
          <p:txBody>
            <a:bodyPr lIns="0" tIns="0" rIns="0" bIns="0" rtlCol="0" anchor="t">
              <a:spAutoFit/>
            </a:bodyPr>
            <a:lstStyle/>
            <a:p>
              <a:pPr algn="ctr">
                <a:lnSpc>
                  <a:spcPts val="1540"/>
                </a:lnSpc>
              </a:pPr>
              <a:r>
                <a:rPr lang="en-US" sz="1400" spc="-7">
                  <a:solidFill>
                    <a:srgbClr val="000000"/>
                  </a:solidFill>
                  <a:latin typeface="Noto Sans Bold"/>
                </a:rPr>
                <a:t>Argentina: </a:t>
              </a:r>
              <a:r>
                <a:rPr lang="en-US" sz="1400" spc="-7">
                  <a:solidFill>
                    <a:srgbClr val="000000"/>
                  </a:solidFill>
                  <a:latin typeface="Noto Sans"/>
                </a:rPr>
                <a:t>caso “Condori Garcia” de la Corte Suprema de Justicia de la Nación de septiembre de 2022 que ordeno la suspensión de una medida de expulsión de una ciudadana boliviana condenada por un delito común, con el objetivo de proteger la unidad familiar y el interés superior de sus hijos menores de edad.</a:t>
              </a:r>
            </a:p>
          </p:txBody>
        </p:sp>
      </p:grpSp>
      <p:grpSp>
        <p:nvGrpSpPr>
          <p:cNvPr id="35" name="Group 35"/>
          <p:cNvGrpSpPr/>
          <p:nvPr/>
        </p:nvGrpSpPr>
        <p:grpSpPr>
          <a:xfrm>
            <a:off x="2661019" y="4085293"/>
            <a:ext cx="6729203" cy="4416865"/>
            <a:chOff x="0" y="0"/>
            <a:chExt cx="8972270" cy="5889153"/>
          </a:xfrm>
        </p:grpSpPr>
        <p:grpSp>
          <p:nvGrpSpPr>
            <p:cNvPr id="36" name="Group 36"/>
            <p:cNvGrpSpPr/>
            <p:nvPr/>
          </p:nvGrpSpPr>
          <p:grpSpPr>
            <a:xfrm rot="1307177">
              <a:off x="6149135" y="394728"/>
              <a:ext cx="2527384" cy="2080105"/>
              <a:chOff x="0" y="0"/>
              <a:chExt cx="812800" cy="668956"/>
            </a:xfrm>
          </p:grpSpPr>
          <p:sp>
            <p:nvSpPr>
              <p:cNvPr id="37" name="Freeform 37"/>
              <p:cNvSpPr/>
              <p:nvPr/>
            </p:nvSpPr>
            <p:spPr>
              <a:xfrm>
                <a:off x="0" y="0"/>
                <a:ext cx="812800" cy="668956"/>
              </a:xfrm>
              <a:custGeom>
                <a:avLst/>
                <a:gdLst/>
                <a:ahLst/>
                <a:cxnLst/>
                <a:rect l="l" t="t" r="r" b="b"/>
                <a:pathLst>
                  <a:path w="812800" h="668956">
                    <a:moveTo>
                      <a:pt x="406400" y="0"/>
                    </a:moveTo>
                    <a:lnTo>
                      <a:pt x="812800" y="668956"/>
                    </a:lnTo>
                    <a:lnTo>
                      <a:pt x="0" y="668956"/>
                    </a:lnTo>
                    <a:lnTo>
                      <a:pt x="406400" y="0"/>
                    </a:lnTo>
                    <a:close/>
                  </a:path>
                </a:pathLst>
              </a:custGeom>
              <a:solidFill>
                <a:srgbClr val="184E8D"/>
              </a:solidFill>
            </p:spPr>
          </p:sp>
          <p:sp>
            <p:nvSpPr>
              <p:cNvPr id="38" name="TextBox 38"/>
              <p:cNvSpPr txBox="1"/>
              <p:nvPr/>
            </p:nvSpPr>
            <p:spPr>
              <a:xfrm>
                <a:off x="127000" y="282575"/>
                <a:ext cx="558800" cy="377825"/>
              </a:xfrm>
              <a:prstGeom prst="rect">
                <a:avLst/>
              </a:prstGeom>
            </p:spPr>
            <p:txBody>
              <a:bodyPr lIns="45222" tIns="45222" rIns="45222" bIns="45222" rtlCol="0" anchor="ctr"/>
              <a:lstStyle/>
              <a:p>
                <a:pPr algn="ctr">
                  <a:lnSpc>
                    <a:spcPts val="2367"/>
                  </a:lnSpc>
                </a:pPr>
                <a:endParaRPr/>
              </a:p>
            </p:txBody>
          </p:sp>
        </p:grpSp>
        <p:grpSp>
          <p:nvGrpSpPr>
            <p:cNvPr id="39" name="Group 39"/>
            <p:cNvGrpSpPr/>
            <p:nvPr/>
          </p:nvGrpSpPr>
          <p:grpSpPr>
            <a:xfrm>
              <a:off x="0" y="1176369"/>
              <a:ext cx="8229571" cy="4712784"/>
              <a:chOff x="0" y="0"/>
              <a:chExt cx="1826116" cy="1045752"/>
            </a:xfrm>
          </p:grpSpPr>
          <p:sp>
            <p:nvSpPr>
              <p:cNvPr id="40" name="Freeform 40"/>
              <p:cNvSpPr/>
              <p:nvPr/>
            </p:nvSpPr>
            <p:spPr>
              <a:xfrm>
                <a:off x="0" y="0"/>
                <a:ext cx="1826116" cy="1045752"/>
              </a:xfrm>
              <a:custGeom>
                <a:avLst/>
                <a:gdLst/>
                <a:ahLst/>
                <a:cxnLst/>
                <a:rect l="l" t="t" r="r" b="b"/>
                <a:pathLst>
                  <a:path w="1826116" h="1045752">
                    <a:moveTo>
                      <a:pt x="63971" y="0"/>
                    </a:moveTo>
                    <a:lnTo>
                      <a:pt x="1762146" y="0"/>
                    </a:lnTo>
                    <a:cubicBezTo>
                      <a:pt x="1779112" y="0"/>
                      <a:pt x="1795383" y="6740"/>
                      <a:pt x="1807380" y="18737"/>
                    </a:cubicBezTo>
                    <a:cubicBezTo>
                      <a:pt x="1819377" y="30733"/>
                      <a:pt x="1826116" y="47005"/>
                      <a:pt x="1826116" y="63971"/>
                    </a:cubicBezTo>
                    <a:lnTo>
                      <a:pt x="1826116" y="981782"/>
                    </a:lnTo>
                    <a:cubicBezTo>
                      <a:pt x="1826116" y="1017112"/>
                      <a:pt x="1797476" y="1045752"/>
                      <a:pt x="1762146" y="1045752"/>
                    </a:cubicBezTo>
                    <a:lnTo>
                      <a:pt x="63971" y="1045752"/>
                    </a:lnTo>
                    <a:cubicBezTo>
                      <a:pt x="47005" y="1045752"/>
                      <a:pt x="30733" y="1039012"/>
                      <a:pt x="18737" y="1027016"/>
                    </a:cubicBezTo>
                    <a:cubicBezTo>
                      <a:pt x="6740" y="1015019"/>
                      <a:pt x="0" y="998748"/>
                      <a:pt x="0" y="981782"/>
                    </a:cubicBezTo>
                    <a:lnTo>
                      <a:pt x="0" y="63971"/>
                    </a:lnTo>
                    <a:cubicBezTo>
                      <a:pt x="0" y="28641"/>
                      <a:pt x="28641" y="0"/>
                      <a:pt x="63971" y="0"/>
                    </a:cubicBezTo>
                    <a:close/>
                  </a:path>
                </a:pathLst>
              </a:custGeom>
              <a:solidFill>
                <a:srgbClr val="FFFFFF"/>
              </a:solidFill>
            </p:spPr>
          </p:sp>
          <p:sp>
            <p:nvSpPr>
              <p:cNvPr id="41" name="TextBox 41"/>
              <p:cNvSpPr txBox="1"/>
              <p:nvPr/>
            </p:nvSpPr>
            <p:spPr>
              <a:xfrm>
                <a:off x="0" y="-47625"/>
                <a:ext cx="812800" cy="860425"/>
              </a:xfrm>
              <a:prstGeom prst="rect">
                <a:avLst/>
              </a:prstGeom>
            </p:spPr>
            <p:txBody>
              <a:bodyPr lIns="45222" tIns="45222" rIns="45222" bIns="45222" rtlCol="0" anchor="ctr"/>
              <a:lstStyle/>
              <a:p>
                <a:pPr algn="ctr">
                  <a:lnSpc>
                    <a:spcPts val="2367"/>
                  </a:lnSpc>
                </a:pPr>
                <a:endParaRPr/>
              </a:p>
            </p:txBody>
          </p:sp>
        </p:grpSp>
        <p:sp>
          <p:nvSpPr>
            <p:cNvPr id="42" name="TextBox 42"/>
            <p:cNvSpPr txBox="1"/>
            <p:nvPr/>
          </p:nvSpPr>
          <p:spPr>
            <a:xfrm>
              <a:off x="390576" y="2202253"/>
              <a:ext cx="7448420" cy="3400213"/>
            </a:xfrm>
            <a:prstGeom prst="rect">
              <a:avLst/>
            </a:prstGeom>
          </p:spPr>
          <p:txBody>
            <a:bodyPr lIns="0" tIns="0" rIns="0" bIns="0" rtlCol="0" anchor="t">
              <a:spAutoFit/>
            </a:bodyPr>
            <a:lstStyle/>
            <a:p>
              <a:pPr algn="just">
                <a:lnSpc>
                  <a:spcPts val="1429"/>
                </a:lnSpc>
              </a:pPr>
              <a:r>
                <a:rPr lang="en-US" sz="1299" spc="-6">
                  <a:solidFill>
                    <a:srgbClr val="000000"/>
                  </a:solidFill>
                  <a:latin typeface="Noto Sans"/>
                </a:rPr>
                <a:t>1) Reconocimiento del derecho de los NNA a migrar y a obtener medidas para facilitar su regularización.</a:t>
              </a:r>
            </a:p>
            <a:p>
              <a:pPr algn="just">
                <a:lnSpc>
                  <a:spcPts val="1429"/>
                </a:lnSpc>
              </a:pPr>
              <a:endParaRPr lang="en-US" sz="1299" spc="-6">
                <a:solidFill>
                  <a:srgbClr val="000000"/>
                </a:solidFill>
                <a:latin typeface="Noto Sans"/>
              </a:endParaRPr>
            </a:p>
            <a:p>
              <a:pPr algn="just">
                <a:lnSpc>
                  <a:spcPts val="1429"/>
                </a:lnSpc>
              </a:pPr>
              <a:r>
                <a:rPr lang="en-US" sz="1299" spc="-6">
                  <a:solidFill>
                    <a:srgbClr val="000000"/>
                  </a:solidFill>
                  <a:latin typeface="Noto Sans"/>
                </a:rPr>
                <a:t>2) Enfoque diferenciado e interseccional como orientadores en la atención a las necesidades específicas de los NNA derivadas de su condición como menores de edad, su situación migratoria o cualquier otra condición de riesgo, lo que la CCE ha denominado </a:t>
              </a:r>
              <a:r>
                <a:rPr lang="en-US" sz="1299" spc="-6">
                  <a:solidFill>
                    <a:srgbClr val="000000"/>
                  </a:solidFill>
                  <a:latin typeface="Noto Sans Bold"/>
                </a:rPr>
                <a:t>“situación de vulnerabilidad doble o múltiple”.</a:t>
              </a:r>
            </a:p>
            <a:p>
              <a:pPr algn="just">
                <a:lnSpc>
                  <a:spcPts val="1429"/>
                </a:lnSpc>
              </a:pPr>
              <a:endParaRPr lang="en-US" sz="1299" spc="-6">
                <a:solidFill>
                  <a:srgbClr val="000000"/>
                </a:solidFill>
                <a:latin typeface="Noto Sans Bold"/>
              </a:endParaRPr>
            </a:p>
            <a:p>
              <a:pPr algn="just">
                <a:lnSpc>
                  <a:spcPts val="1429"/>
                </a:lnSpc>
              </a:pPr>
              <a:r>
                <a:rPr lang="en-US" sz="1299" spc="-6">
                  <a:solidFill>
                    <a:srgbClr val="000000"/>
                  </a:solidFill>
                  <a:latin typeface="Noto Sans"/>
                </a:rPr>
                <a:t>3)  Ha ordenado al Estado ecuatoriano realizar la inscripción del nacimiento de niñas y niños hijos e hijas de migrantes venezolanos, quienes a pesar de contar con la posibilidad de obtener la nacionalidad venezolana por</a:t>
              </a:r>
              <a:r>
                <a:rPr lang="en-US" sz="1299" spc="-6">
                  <a:solidFill>
                    <a:srgbClr val="000000"/>
                  </a:solidFill>
                  <a:latin typeface="Noto Sans Italics"/>
                </a:rPr>
                <a:t> ius sanguini</a:t>
              </a:r>
              <a:r>
                <a:rPr lang="en-US" sz="1299" spc="-6">
                  <a:solidFill>
                    <a:srgbClr val="000000"/>
                  </a:solidFill>
                  <a:latin typeface="Noto Sans"/>
                </a:rPr>
                <a:t>, tienen el derecho a ser reconocidos como ecuatorianos por </a:t>
              </a:r>
              <a:r>
                <a:rPr lang="en-US" sz="1299" spc="-6">
                  <a:solidFill>
                    <a:srgbClr val="000000"/>
                  </a:solidFill>
                  <a:latin typeface="Noto Sans Italics"/>
                </a:rPr>
                <a:t>ius soli.</a:t>
              </a:r>
            </a:p>
          </p:txBody>
        </p:sp>
        <p:sp>
          <p:nvSpPr>
            <p:cNvPr id="43" name="TextBox 43"/>
            <p:cNvSpPr txBox="1"/>
            <p:nvPr/>
          </p:nvSpPr>
          <p:spPr>
            <a:xfrm>
              <a:off x="390576" y="1573024"/>
              <a:ext cx="7448420" cy="504613"/>
            </a:xfrm>
            <a:prstGeom prst="rect">
              <a:avLst/>
            </a:prstGeom>
          </p:spPr>
          <p:txBody>
            <a:bodyPr lIns="0" tIns="0" rIns="0" bIns="0" rtlCol="0" anchor="t">
              <a:spAutoFit/>
            </a:bodyPr>
            <a:lstStyle/>
            <a:p>
              <a:pPr algn="just">
                <a:lnSpc>
                  <a:spcPts val="1430"/>
                </a:lnSpc>
              </a:pPr>
              <a:r>
                <a:rPr lang="en-US" sz="1300" spc="-6">
                  <a:solidFill>
                    <a:srgbClr val="000000"/>
                  </a:solidFill>
                  <a:latin typeface="Noto Sans Bold"/>
                </a:rPr>
                <a:t>Ecuador: </a:t>
              </a:r>
              <a:r>
                <a:rPr lang="en-US" sz="1300" spc="-6">
                  <a:solidFill>
                    <a:srgbClr val="000000"/>
                  </a:solidFill>
                  <a:latin typeface="Noto Sans"/>
                </a:rPr>
                <a:t>desarrollo de los derechos de los NNA migrantes en las recientes sentencias de la Corte Constitucional. </a:t>
              </a:r>
            </a:p>
          </p:txBody>
        </p:sp>
      </p:grpSp>
      <p:sp>
        <p:nvSpPr>
          <p:cNvPr id="44" name="TextBox 44"/>
          <p:cNvSpPr txBox="1"/>
          <p:nvPr/>
        </p:nvSpPr>
        <p:spPr>
          <a:xfrm>
            <a:off x="12748113" y="536713"/>
            <a:ext cx="4888556" cy="220346"/>
          </a:xfrm>
          <a:prstGeom prst="rect">
            <a:avLst/>
          </a:prstGeom>
        </p:spPr>
        <p:txBody>
          <a:bodyPr lIns="0" tIns="0" rIns="0" bIns="0" rtlCol="0" anchor="t">
            <a:spAutoFit/>
          </a:bodyPr>
          <a:lstStyle/>
          <a:p>
            <a:pPr algn="just">
              <a:lnSpc>
                <a:spcPts val="1760"/>
              </a:lnSpc>
            </a:pPr>
            <a:r>
              <a:rPr lang="en-US" sz="1600" spc="-8">
                <a:solidFill>
                  <a:srgbClr val="000000"/>
                </a:solidFill>
                <a:latin typeface="Open Sans Bold"/>
              </a:rPr>
              <a:t>Colombia: </a:t>
            </a:r>
          </a:p>
        </p:txBody>
      </p:sp>
      <p:sp>
        <p:nvSpPr>
          <p:cNvPr id="45" name="TextBox 45"/>
          <p:cNvSpPr txBox="1"/>
          <p:nvPr/>
        </p:nvSpPr>
        <p:spPr>
          <a:xfrm>
            <a:off x="12772664" y="796780"/>
            <a:ext cx="4888556" cy="1318895"/>
          </a:xfrm>
          <a:prstGeom prst="rect">
            <a:avLst/>
          </a:prstGeom>
        </p:spPr>
        <p:txBody>
          <a:bodyPr lIns="0" tIns="0" rIns="0" bIns="0" rtlCol="0" anchor="t">
            <a:spAutoFit/>
          </a:bodyPr>
          <a:lstStyle/>
          <a:p>
            <a:pPr algn="just">
              <a:lnSpc>
                <a:spcPts val="1300"/>
              </a:lnSpc>
            </a:pPr>
            <a:r>
              <a:rPr lang="en-US" sz="1300" spc="-6">
                <a:solidFill>
                  <a:srgbClr val="000000"/>
                </a:solidFill>
                <a:latin typeface="Open Sans"/>
              </a:rPr>
              <a:t>Adopción de un mecanismo excepcional para reconocer regularizar y otorgar la nacionalidad colombiana de niñas y niños nacidos en Colombia hijos de padres venezolanos desde 2019. Esta medida adoptada por el Gobierno colombiano ha permitido que más de 66 000 niñas y niños nacidos en Colombia, de padres venezolanos tengan la nacionalidad colombiana desde el inicio de la medida hasta diciembre de 2021.</a:t>
            </a:r>
          </a:p>
        </p:txBody>
      </p:sp>
      <p:sp>
        <p:nvSpPr>
          <p:cNvPr id="46" name="TextBox 46"/>
          <p:cNvSpPr txBox="1"/>
          <p:nvPr/>
        </p:nvSpPr>
        <p:spPr>
          <a:xfrm>
            <a:off x="7426639" y="291844"/>
            <a:ext cx="3927166" cy="485775"/>
          </a:xfrm>
          <a:prstGeom prst="rect">
            <a:avLst/>
          </a:prstGeom>
        </p:spPr>
        <p:txBody>
          <a:bodyPr lIns="0" tIns="0" rIns="0" bIns="0" rtlCol="0" anchor="t">
            <a:spAutoFit/>
          </a:bodyPr>
          <a:lstStyle/>
          <a:p>
            <a:pPr algn="ctr">
              <a:lnSpc>
                <a:spcPts val="3840"/>
              </a:lnSpc>
            </a:pPr>
            <a:r>
              <a:rPr lang="en-US" sz="3200" spc="-16">
                <a:solidFill>
                  <a:srgbClr val="FFFFFF"/>
                </a:solidFill>
                <a:latin typeface="Open Sans Bold"/>
              </a:rPr>
              <a:t>Buenas prácticas</a:t>
            </a:r>
          </a:p>
        </p:txBody>
      </p:sp>
      <p:sp>
        <p:nvSpPr>
          <p:cNvPr id="47" name="TextBox 47"/>
          <p:cNvSpPr txBox="1"/>
          <p:nvPr/>
        </p:nvSpPr>
        <p:spPr>
          <a:xfrm>
            <a:off x="14232687" y="4566785"/>
            <a:ext cx="3629448" cy="2007235"/>
          </a:xfrm>
          <a:prstGeom prst="rect">
            <a:avLst/>
          </a:prstGeom>
        </p:spPr>
        <p:txBody>
          <a:bodyPr lIns="0" tIns="0" rIns="0" bIns="0" rtlCol="0" anchor="t">
            <a:spAutoFit/>
          </a:bodyPr>
          <a:lstStyle/>
          <a:p>
            <a:pPr algn="just">
              <a:lnSpc>
                <a:spcPts val="1430"/>
              </a:lnSpc>
            </a:pPr>
            <a:r>
              <a:rPr lang="en-US" sz="1300" spc="-6">
                <a:solidFill>
                  <a:srgbClr val="000000"/>
                </a:solidFill>
                <a:latin typeface="Open Sans Bold"/>
              </a:rPr>
              <a:t>Colombia: </a:t>
            </a:r>
            <a:r>
              <a:rPr lang="en-US" sz="1300" spc="-6">
                <a:solidFill>
                  <a:srgbClr val="000000"/>
                </a:solidFill>
                <a:latin typeface="Open Sans"/>
              </a:rPr>
              <a:t>Programa de atención a la primera infancia, alianza de la Fundación Bernard van Leer,  OIM y el ICBF. </a:t>
            </a:r>
          </a:p>
          <a:p>
            <a:pPr algn="just">
              <a:lnSpc>
                <a:spcPts val="1430"/>
              </a:lnSpc>
            </a:pPr>
            <a:endParaRPr lang="en-US" sz="1300" spc="-6">
              <a:solidFill>
                <a:srgbClr val="000000"/>
              </a:solidFill>
              <a:latin typeface="Open Sans"/>
            </a:endParaRPr>
          </a:p>
          <a:p>
            <a:pPr algn="just">
              <a:lnSpc>
                <a:spcPts val="1430"/>
              </a:lnSpc>
            </a:pPr>
            <a:r>
              <a:rPr lang="en-US" sz="1300" spc="-6">
                <a:solidFill>
                  <a:srgbClr val="000000"/>
                </a:solidFill>
                <a:latin typeface="Open Sans"/>
              </a:rPr>
              <a:t>Fortalecimiento de tres espacios focalizados en Bogotá, Barranquilla y Soledad, y y creación de un espacio en Valledupar para implementan un proyecto d espacios protectores que contribuyan a que los niños y niñas en contextos de movilidad humana puedan jugar, crecer y desarrollarse libremente.</a:t>
            </a:r>
          </a:p>
        </p:txBody>
      </p:sp>
      <p:grpSp>
        <p:nvGrpSpPr>
          <p:cNvPr id="48" name="Group 48"/>
          <p:cNvGrpSpPr/>
          <p:nvPr/>
        </p:nvGrpSpPr>
        <p:grpSpPr>
          <a:xfrm rot="3882721">
            <a:off x="7189624" y="2433930"/>
            <a:ext cx="1324121" cy="1089787"/>
            <a:chOff x="0" y="0"/>
            <a:chExt cx="812800" cy="668956"/>
          </a:xfrm>
        </p:grpSpPr>
        <p:sp>
          <p:nvSpPr>
            <p:cNvPr id="49" name="Freeform 49"/>
            <p:cNvSpPr/>
            <p:nvPr/>
          </p:nvSpPr>
          <p:spPr>
            <a:xfrm>
              <a:off x="0" y="0"/>
              <a:ext cx="812800" cy="668956"/>
            </a:xfrm>
            <a:custGeom>
              <a:avLst/>
              <a:gdLst/>
              <a:ahLst/>
              <a:cxnLst/>
              <a:rect l="l" t="t" r="r" b="b"/>
              <a:pathLst>
                <a:path w="812800" h="668956">
                  <a:moveTo>
                    <a:pt x="406400" y="0"/>
                  </a:moveTo>
                  <a:lnTo>
                    <a:pt x="812800" y="668956"/>
                  </a:lnTo>
                  <a:lnTo>
                    <a:pt x="0" y="668956"/>
                  </a:lnTo>
                  <a:lnTo>
                    <a:pt x="406400" y="0"/>
                  </a:lnTo>
                  <a:close/>
                </a:path>
              </a:pathLst>
            </a:custGeom>
            <a:solidFill>
              <a:srgbClr val="184E8D"/>
            </a:solidFill>
          </p:spPr>
        </p:sp>
        <p:sp>
          <p:nvSpPr>
            <p:cNvPr id="50" name="TextBox 50"/>
            <p:cNvSpPr txBox="1"/>
            <p:nvPr/>
          </p:nvSpPr>
          <p:spPr>
            <a:xfrm>
              <a:off x="127000" y="273050"/>
              <a:ext cx="558800" cy="387350"/>
            </a:xfrm>
            <a:prstGeom prst="rect">
              <a:avLst/>
            </a:prstGeom>
          </p:spPr>
          <p:txBody>
            <a:bodyPr lIns="45964" tIns="45964" rIns="45964" bIns="45964" rtlCol="0" anchor="ctr"/>
            <a:lstStyle/>
            <a:p>
              <a:pPr algn="ctr">
                <a:lnSpc>
                  <a:spcPts val="2406"/>
                </a:lnSpc>
              </a:pPr>
              <a:endParaRPr/>
            </a:p>
          </p:txBody>
        </p:sp>
      </p:grpSp>
      <p:grpSp>
        <p:nvGrpSpPr>
          <p:cNvPr id="51" name="Group 51"/>
          <p:cNvGrpSpPr/>
          <p:nvPr/>
        </p:nvGrpSpPr>
        <p:grpSpPr>
          <a:xfrm>
            <a:off x="2661019" y="2517001"/>
            <a:ext cx="5364518" cy="1783509"/>
            <a:chOff x="0" y="0"/>
            <a:chExt cx="1561513" cy="519147"/>
          </a:xfrm>
        </p:grpSpPr>
        <p:sp>
          <p:nvSpPr>
            <p:cNvPr id="52" name="Freeform 52"/>
            <p:cNvSpPr/>
            <p:nvPr/>
          </p:nvSpPr>
          <p:spPr>
            <a:xfrm>
              <a:off x="0" y="0"/>
              <a:ext cx="1561513" cy="519147"/>
            </a:xfrm>
            <a:custGeom>
              <a:avLst/>
              <a:gdLst/>
              <a:ahLst/>
              <a:cxnLst/>
              <a:rect l="l" t="t" r="r" b="b"/>
              <a:pathLst>
                <a:path w="1561513" h="519147">
                  <a:moveTo>
                    <a:pt x="73602" y="0"/>
                  </a:moveTo>
                  <a:lnTo>
                    <a:pt x="1487911" y="0"/>
                  </a:lnTo>
                  <a:cubicBezTo>
                    <a:pt x="1507432" y="0"/>
                    <a:pt x="1526153" y="7754"/>
                    <a:pt x="1539956" y="21557"/>
                  </a:cubicBezTo>
                  <a:cubicBezTo>
                    <a:pt x="1553759" y="35360"/>
                    <a:pt x="1561513" y="54081"/>
                    <a:pt x="1561513" y="73602"/>
                  </a:cubicBezTo>
                  <a:lnTo>
                    <a:pt x="1561513" y="445545"/>
                  </a:lnTo>
                  <a:cubicBezTo>
                    <a:pt x="1561513" y="486194"/>
                    <a:pt x="1528560" y="519147"/>
                    <a:pt x="1487911" y="519147"/>
                  </a:cubicBezTo>
                  <a:lnTo>
                    <a:pt x="73602" y="519147"/>
                  </a:lnTo>
                  <a:cubicBezTo>
                    <a:pt x="32953" y="519147"/>
                    <a:pt x="0" y="486194"/>
                    <a:pt x="0" y="445545"/>
                  </a:cubicBezTo>
                  <a:lnTo>
                    <a:pt x="0" y="73602"/>
                  </a:lnTo>
                  <a:cubicBezTo>
                    <a:pt x="0" y="32953"/>
                    <a:pt x="32953" y="0"/>
                    <a:pt x="73602" y="0"/>
                  </a:cubicBezTo>
                  <a:close/>
                </a:path>
              </a:pathLst>
            </a:custGeom>
            <a:solidFill>
              <a:srgbClr val="FFFFFF"/>
            </a:solidFill>
          </p:spPr>
        </p:sp>
        <p:sp>
          <p:nvSpPr>
            <p:cNvPr id="53" name="TextBox 53"/>
            <p:cNvSpPr txBox="1"/>
            <p:nvPr/>
          </p:nvSpPr>
          <p:spPr>
            <a:xfrm>
              <a:off x="0" y="-57150"/>
              <a:ext cx="812800" cy="869950"/>
            </a:xfrm>
            <a:prstGeom prst="rect">
              <a:avLst/>
            </a:prstGeom>
          </p:spPr>
          <p:txBody>
            <a:bodyPr lIns="45964" tIns="45964" rIns="45964" bIns="45964" rtlCol="0" anchor="ctr"/>
            <a:lstStyle/>
            <a:p>
              <a:pPr algn="ctr">
                <a:lnSpc>
                  <a:spcPts val="2406"/>
                </a:lnSpc>
              </a:pPr>
              <a:endParaRPr/>
            </a:p>
          </p:txBody>
        </p:sp>
      </p:grpSp>
      <p:sp>
        <p:nvSpPr>
          <p:cNvPr id="54" name="TextBox 54"/>
          <p:cNvSpPr txBox="1"/>
          <p:nvPr/>
        </p:nvSpPr>
        <p:spPr>
          <a:xfrm>
            <a:off x="2874692" y="2673865"/>
            <a:ext cx="4976992" cy="1464310"/>
          </a:xfrm>
          <a:prstGeom prst="rect">
            <a:avLst/>
          </a:prstGeom>
        </p:spPr>
        <p:txBody>
          <a:bodyPr lIns="0" tIns="0" rIns="0" bIns="0" rtlCol="0" anchor="t">
            <a:spAutoFit/>
          </a:bodyPr>
          <a:lstStyle/>
          <a:p>
            <a:pPr algn="just">
              <a:lnSpc>
                <a:spcPts val="1430"/>
              </a:lnSpc>
            </a:pPr>
            <a:r>
              <a:rPr lang="en-US" sz="1300" spc="-6">
                <a:solidFill>
                  <a:srgbClr val="000000"/>
                </a:solidFill>
                <a:latin typeface="Open Sans Bold"/>
              </a:rPr>
              <a:t>Costa Rica: </a:t>
            </a:r>
            <a:r>
              <a:rPr lang="en-US" sz="1300" spc="-6">
                <a:solidFill>
                  <a:srgbClr val="000000"/>
                </a:solidFill>
                <a:latin typeface="Open Sans"/>
              </a:rPr>
              <a:t>en 2020 el Tribunal Administrativo Migratorio obtuvo el 2o lugar en el concurso de sentencias en materia de migración y protección internacional gracias a una decisión en la reconoció la obligación de las autoridades de aplicar el interés superior de los NNA a los casos en los que se pretende determinar si procede o no la denegación de una solicitud de residencia de uno de los familiares incluso si se trata de la existencia de antecedentes penales. </a:t>
            </a:r>
          </a:p>
        </p:txBody>
      </p:sp>
      <p:sp>
        <p:nvSpPr>
          <p:cNvPr id="55" name="TextBox 55"/>
          <p:cNvSpPr txBox="1"/>
          <p:nvPr/>
        </p:nvSpPr>
        <p:spPr>
          <a:xfrm>
            <a:off x="12772664" y="2167430"/>
            <a:ext cx="4888556" cy="1318895"/>
          </a:xfrm>
          <a:prstGeom prst="rect">
            <a:avLst/>
          </a:prstGeom>
        </p:spPr>
        <p:txBody>
          <a:bodyPr lIns="0" tIns="0" rIns="0" bIns="0" rtlCol="0" anchor="t">
            <a:spAutoFit/>
          </a:bodyPr>
          <a:lstStyle/>
          <a:p>
            <a:pPr algn="just">
              <a:lnSpc>
                <a:spcPts val="1300"/>
              </a:lnSpc>
            </a:pPr>
            <a:r>
              <a:rPr lang="en-US" sz="1300" spc="-6">
                <a:solidFill>
                  <a:srgbClr val="000000"/>
                </a:solidFill>
                <a:latin typeface="Open Sans"/>
              </a:rPr>
              <a:t>La Corte Constitucional emitió la sentencia SU-180-2022 ganadora del premio sentencias 2022, por medio de la cual ordenó al Ministerio de Relaciones Exteriores expedir la carta de naturalización a un niño venezolano a cargo del ICBF con el objetivo de otorgarle la nacionalidad colombiana por adopción para iniciar el proceso de búsqueda de la familia extensa del niño y en caso de ser necesario, proceder con la definición de su situación jurídica.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446798"/>
            <a:ext cx="9166920" cy="7197725"/>
          </a:xfrm>
          <a:prstGeom prst="rect">
            <a:avLst/>
          </a:prstGeom>
        </p:spPr>
        <p:txBody>
          <a:bodyPr lIns="0" tIns="0" rIns="0" bIns="0" rtlCol="0" anchor="t">
            <a:spAutoFit/>
          </a:bodyPr>
          <a:lstStyle/>
          <a:p>
            <a:pPr marL="431807" lvl="1" indent="-215904" algn="just">
              <a:lnSpc>
                <a:spcPts val="2200"/>
              </a:lnSpc>
              <a:buFont typeface="Arial"/>
              <a:buChar char="•"/>
            </a:pPr>
            <a:r>
              <a:rPr lang="en-US" sz="2000" spc="-10">
                <a:solidFill>
                  <a:srgbClr val="000000"/>
                </a:solidFill>
                <a:latin typeface="Open Sans"/>
              </a:rPr>
              <a:t>El enfoque de seguridad nacional en la gestión de la migración ha sido el principal detonante de la desprotección de los NNA migrantes en la región. Esto ha generado que los Estados de origen, tránsito, destino y retorno desarrollen políticas migratorias en las que </a:t>
            </a:r>
            <a:r>
              <a:rPr lang="en-US" sz="2000" spc="-10">
                <a:solidFill>
                  <a:srgbClr val="000000"/>
                </a:solidFill>
                <a:latin typeface="Open Sans Bold"/>
              </a:rPr>
              <a:t>prevalece el adultocentrismo y no el interés superior de los NNA.</a:t>
            </a:r>
          </a:p>
          <a:p>
            <a:pPr algn="just">
              <a:lnSpc>
                <a:spcPts val="2200"/>
              </a:lnSpc>
            </a:pPr>
            <a:endParaRPr lang="en-US" sz="2000" spc="-10">
              <a:solidFill>
                <a:srgbClr val="000000"/>
              </a:solidFill>
              <a:latin typeface="Open Sans Bold"/>
            </a:endParaRPr>
          </a:p>
          <a:p>
            <a:pPr marL="431807" lvl="1" indent="-215904" algn="just">
              <a:lnSpc>
                <a:spcPts val="2200"/>
              </a:lnSpc>
              <a:buFont typeface="Arial"/>
              <a:buChar char="•"/>
            </a:pPr>
            <a:r>
              <a:rPr lang="en-US" sz="2000" spc="-10">
                <a:solidFill>
                  <a:srgbClr val="000000"/>
                </a:solidFill>
                <a:latin typeface="Open Sans"/>
              </a:rPr>
              <a:t>Los NNA migrantes enfrentan </a:t>
            </a:r>
            <a:r>
              <a:rPr lang="en-US" sz="2000" spc="-10">
                <a:solidFill>
                  <a:srgbClr val="000000"/>
                </a:solidFill>
                <a:latin typeface="Open Sans Bold"/>
              </a:rPr>
              <a:t>múltiples barreras </a:t>
            </a:r>
            <a:r>
              <a:rPr lang="en-US" sz="2000" spc="-10">
                <a:solidFill>
                  <a:srgbClr val="000000"/>
                </a:solidFill>
                <a:latin typeface="Open Sans"/>
              </a:rPr>
              <a:t>sociales, normativas, administrativas y culturales que les limita el acceso a derechos humanos básicos y derechos económicos, sociales y culturales. </a:t>
            </a:r>
          </a:p>
          <a:p>
            <a:pPr algn="just">
              <a:lnSpc>
                <a:spcPts val="2200"/>
              </a:lnSpc>
            </a:pPr>
            <a:endParaRPr lang="en-US" sz="2000" spc="-10">
              <a:solidFill>
                <a:srgbClr val="000000"/>
              </a:solidFill>
              <a:latin typeface="Open Sans"/>
            </a:endParaRPr>
          </a:p>
          <a:p>
            <a:pPr marL="431807" lvl="1" indent="-215904" algn="just">
              <a:lnSpc>
                <a:spcPts val="2200"/>
              </a:lnSpc>
              <a:buFont typeface="Arial"/>
              <a:buChar char="•"/>
            </a:pPr>
            <a:r>
              <a:rPr lang="en-US" sz="2000" spc="-10">
                <a:solidFill>
                  <a:srgbClr val="000000"/>
                </a:solidFill>
                <a:latin typeface="Open Sans Bold"/>
              </a:rPr>
              <a:t>El problema no es el aumento de los movimientos migratorios, sino la forma en la que los Estados involucrados deciden abordarlos. </a:t>
            </a:r>
          </a:p>
          <a:p>
            <a:pPr algn="just">
              <a:lnSpc>
                <a:spcPts val="2200"/>
              </a:lnSpc>
            </a:pPr>
            <a:endParaRPr lang="en-US" sz="2000" spc="-10">
              <a:solidFill>
                <a:srgbClr val="000000"/>
              </a:solidFill>
              <a:latin typeface="Open Sans Bold"/>
            </a:endParaRPr>
          </a:p>
          <a:p>
            <a:pPr marL="431807" lvl="1" indent="-215904" algn="just">
              <a:lnSpc>
                <a:spcPts val="2200"/>
              </a:lnSpc>
              <a:buFont typeface="Arial"/>
              <a:buChar char="•"/>
            </a:pPr>
            <a:r>
              <a:rPr lang="en-US" sz="2000" spc="-10">
                <a:solidFill>
                  <a:srgbClr val="000000"/>
                </a:solidFill>
                <a:latin typeface="Open Sans"/>
              </a:rPr>
              <a:t>No existen avances importantes en el desarrollo de estándares en materia de protección de niñas y niños migrantes en la primera infancia.</a:t>
            </a:r>
          </a:p>
          <a:p>
            <a:pPr algn="just">
              <a:lnSpc>
                <a:spcPts val="2200"/>
              </a:lnSpc>
            </a:pPr>
            <a:endParaRPr lang="en-US" sz="2000" spc="-10">
              <a:solidFill>
                <a:srgbClr val="000000"/>
              </a:solidFill>
              <a:latin typeface="Open Sans"/>
            </a:endParaRPr>
          </a:p>
          <a:p>
            <a:pPr marL="431807" lvl="1" indent="-215904" algn="just">
              <a:lnSpc>
                <a:spcPts val="2200"/>
              </a:lnSpc>
              <a:buFont typeface="Arial"/>
              <a:buChar char="•"/>
            </a:pPr>
            <a:r>
              <a:rPr lang="en-US" sz="2000" spc="-10">
                <a:solidFill>
                  <a:srgbClr val="000000"/>
                </a:solidFill>
                <a:latin typeface="Open Sans"/>
              </a:rPr>
              <a:t>Existe urgente necesidad de pasar de los estándares legales al desarrollo de políticas y de ahí a la acción y la práctica. </a:t>
            </a:r>
            <a:r>
              <a:rPr lang="en-US" sz="2000" spc="-10">
                <a:solidFill>
                  <a:srgbClr val="000000"/>
                </a:solidFill>
                <a:latin typeface="Open Sans Bold"/>
              </a:rPr>
              <a:t>El mayor vacío de protección en la actualidad es en materia de implementación.</a:t>
            </a:r>
          </a:p>
          <a:p>
            <a:pPr algn="just">
              <a:lnSpc>
                <a:spcPts val="2200"/>
              </a:lnSpc>
            </a:pPr>
            <a:endParaRPr lang="en-US" sz="2000" spc="-10">
              <a:solidFill>
                <a:srgbClr val="000000"/>
              </a:solidFill>
              <a:latin typeface="Open Sans Bold"/>
            </a:endParaRPr>
          </a:p>
          <a:p>
            <a:pPr marL="431807" lvl="1" indent="-215904" algn="just">
              <a:lnSpc>
                <a:spcPts val="2200"/>
              </a:lnSpc>
              <a:buFont typeface="Arial"/>
              <a:buChar char="•"/>
            </a:pPr>
            <a:r>
              <a:rPr lang="en-US" sz="2000" spc="-10">
                <a:solidFill>
                  <a:srgbClr val="000000"/>
                </a:solidFill>
                <a:latin typeface="Open Sans"/>
              </a:rPr>
              <a:t>A pesar de los avances de los estándares desarrollados a nivel universal e interamericano y de que ha habido progresos llamativos por parte de ciertas cortes nacionales, todavía hay un largo camino por recorrer para que las cortes nacionales</a:t>
            </a:r>
            <a:r>
              <a:rPr lang="en-US" sz="2000" spc="-10">
                <a:solidFill>
                  <a:srgbClr val="000000"/>
                </a:solidFill>
                <a:latin typeface="Open Sans Bold"/>
              </a:rPr>
              <a:t> interioricen</a:t>
            </a:r>
            <a:r>
              <a:rPr lang="en-US" sz="2000" spc="-10">
                <a:solidFill>
                  <a:srgbClr val="000000"/>
                </a:solidFill>
                <a:latin typeface="Open Sans"/>
              </a:rPr>
              <a:t> los estándares internacionales e interamericanos en su jurisprudencia.</a:t>
            </a:r>
          </a:p>
          <a:p>
            <a:pPr algn="just">
              <a:lnSpc>
                <a:spcPts val="2200"/>
              </a:lnSpc>
            </a:pPr>
            <a:endParaRPr lang="en-US" sz="2000" spc="-10">
              <a:solidFill>
                <a:srgbClr val="000000"/>
              </a:solidFill>
              <a:latin typeface="Open Sans"/>
            </a:endParaRPr>
          </a:p>
        </p:txBody>
      </p:sp>
      <p:grpSp>
        <p:nvGrpSpPr>
          <p:cNvPr id="3" name="Group 3"/>
          <p:cNvGrpSpPr/>
          <p:nvPr/>
        </p:nvGrpSpPr>
        <p:grpSpPr>
          <a:xfrm>
            <a:off x="792101" y="777823"/>
            <a:ext cx="9151527" cy="1479332"/>
            <a:chOff x="0" y="0"/>
            <a:chExt cx="2410279" cy="389618"/>
          </a:xfrm>
        </p:grpSpPr>
        <p:sp>
          <p:nvSpPr>
            <p:cNvPr id="4" name="Freeform 4"/>
            <p:cNvSpPr/>
            <p:nvPr/>
          </p:nvSpPr>
          <p:spPr>
            <a:xfrm>
              <a:off x="0" y="0"/>
              <a:ext cx="2410279" cy="389618"/>
            </a:xfrm>
            <a:custGeom>
              <a:avLst/>
              <a:gdLst/>
              <a:ahLst/>
              <a:cxnLst/>
              <a:rect l="l" t="t" r="r" b="b"/>
              <a:pathLst>
                <a:path w="2410279" h="389618">
                  <a:moveTo>
                    <a:pt x="43144" y="0"/>
                  </a:moveTo>
                  <a:lnTo>
                    <a:pt x="2367134" y="0"/>
                  </a:lnTo>
                  <a:cubicBezTo>
                    <a:pt x="2390962" y="0"/>
                    <a:pt x="2410279" y="19316"/>
                    <a:pt x="2410279" y="43144"/>
                  </a:cubicBezTo>
                  <a:lnTo>
                    <a:pt x="2410279" y="346474"/>
                  </a:lnTo>
                  <a:cubicBezTo>
                    <a:pt x="2410279" y="370302"/>
                    <a:pt x="2390962" y="389618"/>
                    <a:pt x="2367134" y="389618"/>
                  </a:cubicBezTo>
                  <a:lnTo>
                    <a:pt x="43144" y="389618"/>
                  </a:lnTo>
                  <a:cubicBezTo>
                    <a:pt x="19316" y="389618"/>
                    <a:pt x="0" y="370302"/>
                    <a:pt x="0" y="346474"/>
                  </a:cubicBezTo>
                  <a:lnTo>
                    <a:pt x="0" y="43144"/>
                  </a:lnTo>
                  <a:cubicBezTo>
                    <a:pt x="0" y="19316"/>
                    <a:pt x="19316" y="0"/>
                    <a:pt x="43144" y="0"/>
                  </a:cubicBezTo>
                  <a:close/>
                </a:path>
              </a:pathLst>
            </a:custGeom>
            <a:solidFill>
              <a:srgbClr val="4C83AF"/>
            </a:solidFill>
          </p:spPr>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6" name="TextBox 6"/>
          <p:cNvSpPr txBox="1"/>
          <p:nvPr/>
        </p:nvSpPr>
        <p:spPr>
          <a:xfrm>
            <a:off x="1049485" y="888839"/>
            <a:ext cx="8636760" cy="1257300"/>
          </a:xfrm>
          <a:prstGeom prst="rect">
            <a:avLst/>
          </a:prstGeom>
        </p:spPr>
        <p:txBody>
          <a:bodyPr lIns="0" tIns="0" rIns="0" bIns="0" rtlCol="0" anchor="t">
            <a:spAutoFit/>
          </a:bodyPr>
          <a:lstStyle/>
          <a:p>
            <a:pPr algn="ctr">
              <a:lnSpc>
                <a:spcPts val="3360"/>
              </a:lnSpc>
            </a:pPr>
            <a:r>
              <a:rPr lang="en-US" sz="2800" spc="-14">
                <a:solidFill>
                  <a:srgbClr val="FEFEFE"/>
                </a:solidFill>
                <a:latin typeface="Open Sans Bold"/>
              </a:rPr>
              <a:t>CONCLUSIONES SOBRE LA SITUACIÓN DE PROTECCIÓN DE LA NIÑEZ MIGRANTE EN LAS AMÉRICAS</a:t>
            </a:r>
          </a:p>
        </p:txBody>
      </p:sp>
      <p:pic>
        <p:nvPicPr>
          <p:cNvPr id="7" name="Picture 7"/>
          <p:cNvPicPr>
            <a:picLocks noChangeAspect="1"/>
          </p:cNvPicPr>
          <p:nvPr/>
        </p:nvPicPr>
        <p:blipFill>
          <a:blip r:embed="rId2"/>
          <a:srcRect l="7540"/>
          <a:stretch>
            <a:fillRect/>
          </a:stretch>
        </p:blipFill>
        <p:spPr>
          <a:xfrm>
            <a:off x="10568034" y="0"/>
            <a:ext cx="9511310" cy="10287000"/>
          </a:xfrm>
          <a:prstGeom prst="rect">
            <a:avLst/>
          </a:prstGeom>
        </p:spPr>
      </p:pic>
      <p:grpSp>
        <p:nvGrpSpPr>
          <p:cNvPr id="8" name="Group 8"/>
          <p:cNvGrpSpPr/>
          <p:nvPr/>
        </p:nvGrpSpPr>
        <p:grpSpPr>
          <a:xfrm>
            <a:off x="12666849" y="0"/>
            <a:ext cx="7015182" cy="343681"/>
            <a:chOff x="0" y="0"/>
            <a:chExt cx="9353576" cy="458242"/>
          </a:xfrm>
        </p:grpSpPr>
        <p:grpSp>
          <p:nvGrpSpPr>
            <p:cNvPr id="9" name="Group 9"/>
            <p:cNvGrpSpPr/>
            <p:nvPr/>
          </p:nvGrpSpPr>
          <p:grpSpPr>
            <a:xfrm>
              <a:off x="0" y="0"/>
              <a:ext cx="9353576" cy="458242"/>
              <a:chOff x="0" y="0"/>
              <a:chExt cx="1847620" cy="90517"/>
            </a:xfrm>
          </p:grpSpPr>
          <p:sp>
            <p:nvSpPr>
              <p:cNvPr id="10" name="Freeform 10"/>
              <p:cNvSpPr/>
              <p:nvPr/>
            </p:nvSpPr>
            <p:spPr>
              <a:xfrm>
                <a:off x="0" y="0"/>
                <a:ext cx="1847620" cy="90517"/>
              </a:xfrm>
              <a:custGeom>
                <a:avLst/>
                <a:gdLst/>
                <a:ahLst/>
                <a:cxnLst/>
                <a:rect l="l" t="t" r="r" b="b"/>
                <a:pathLst>
                  <a:path w="1847620" h="90517">
                    <a:moveTo>
                      <a:pt x="0" y="0"/>
                    </a:moveTo>
                    <a:lnTo>
                      <a:pt x="1847620" y="0"/>
                    </a:lnTo>
                    <a:lnTo>
                      <a:pt x="1847620" y="90517"/>
                    </a:lnTo>
                    <a:lnTo>
                      <a:pt x="0" y="90517"/>
                    </a:lnTo>
                    <a:close/>
                  </a:path>
                </a:pathLst>
              </a:custGeom>
              <a:solidFill>
                <a:srgbClr val="30708F">
                  <a:alpha val="68627"/>
                </a:srgbClr>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180200" y="102967"/>
              <a:ext cx="8993176" cy="252307"/>
            </a:xfrm>
            <a:prstGeom prst="rect">
              <a:avLst/>
            </a:prstGeom>
          </p:spPr>
          <p:txBody>
            <a:bodyPr lIns="0" tIns="0" rIns="0" bIns="0" rtlCol="0" anchor="t">
              <a:spAutoFit/>
            </a:bodyPr>
            <a:lstStyle/>
            <a:p>
              <a:pPr>
                <a:lnSpc>
                  <a:spcPts val="1495"/>
                </a:lnSpc>
              </a:pPr>
              <a:r>
                <a:rPr lang="en-US" sz="1300">
                  <a:solidFill>
                    <a:srgbClr val="FEFEFE"/>
                  </a:solidFill>
                  <a:latin typeface="Open Sans"/>
                </a:rPr>
                <a:t>Foto: Federico Rios. Niña venezolana en la selva del Darién. 2022.</a:t>
              </a:r>
            </a:p>
          </p:txBody>
        </p:sp>
      </p:grpSp>
      <p:pic>
        <p:nvPicPr>
          <p:cNvPr id="13" name="Picture 13"/>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14" name="Group 14"/>
          <p:cNvGrpSpPr/>
          <p:nvPr/>
        </p:nvGrpSpPr>
        <p:grpSpPr>
          <a:xfrm>
            <a:off x="5351208" y="11913802"/>
            <a:ext cx="7573196" cy="987530"/>
            <a:chOff x="0" y="0"/>
            <a:chExt cx="1994587" cy="260090"/>
          </a:xfrm>
        </p:grpSpPr>
        <p:sp>
          <p:nvSpPr>
            <p:cNvPr id="15" name="Freeform 15"/>
            <p:cNvSpPr/>
            <p:nvPr/>
          </p:nvSpPr>
          <p:spPr>
            <a:xfrm>
              <a:off x="0" y="0"/>
              <a:ext cx="1994587" cy="260090"/>
            </a:xfrm>
            <a:custGeom>
              <a:avLst/>
              <a:gdLst/>
              <a:ahLst/>
              <a:cxnLst/>
              <a:rect l="l" t="t" r="r" b="b"/>
              <a:pathLst>
                <a:path w="1994587" h="260090">
                  <a:moveTo>
                    <a:pt x="52136" y="0"/>
                  </a:moveTo>
                  <a:lnTo>
                    <a:pt x="1942450" y="0"/>
                  </a:lnTo>
                  <a:cubicBezTo>
                    <a:pt x="1971244" y="0"/>
                    <a:pt x="1994587" y="23342"/>
                    <a:pt x="1994587" y="52136"/>
                  </a:cubicBezTo>
                  <a:lnTo>
                    <a:pt x="1994587" y="207954"/>
                  </a:lnTo>
                  <a:cubicBezTo>
                    <a:pt x="1994587" y="221781"/>
                    <a:pt x="1989094" y="235042"/>
                    <a:pt x="1979316" y="244820"/>
                  </a:cubicBezTo>
                  <a:cubicBezTo>
                    <a:pt x="1969539" y="254597"/>
                    <a:pt x="1956278" y="260090"/>
                    <a:pt x="1942450" y="260090"/>
                  </a:cubicBezTo>
                  <a:lnTo>
                    <a:pt x="52136" y="260090"/>
                  </a:lnTo>
                  <a:cubicBezTo>
                    <a:pt x="23342" y="260090"/>
                    <a:pt x="0" y="236748"/>
                    <a:pt x="0" y="207954"/>
                  </a:cubicBezTo>
                  <a:lnTo>
                    <a:pt x="0" y="52136"/>
                  </a:lnTo>
                  <a:cubicBezTo>
                    <a:pt x="0" y="23342"/>
                    <a:pt x="23342" y="0"/>
                    <a:pt x="52136" y="0"/>
                  </a:cubicBezTo>
                  <a:close/>
                </a:path>
              </a:pathLst>
            </a:custGeom>
            <a:solidFill>
              <a:srgbClr val="4C83AF"/>
            </a:solidFill>
          </p:spPr>
        </p:sp>
        <p:sp>
          <p:nvSpPr>
            <p:cNvPr id="16" name="TextBox 16"/>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78848"/>
            <a:ext cx="10765902" cy="7429500"/>
          </a:xfrm>
          <a:prstGeom prst="rect">
            <a:avLst/>
          </a:prstGeom>
        </p:spPr>
        <p:txBody>
          <a:bodyPr lIns="0" tIns="0" rIns="0" bIns="0" rtlCol="0" anchor="t">
            <a:spAutoFit/>
          </a:bodyPr>
          <a:lstStyle/>
          <a:p>
            <a:pPr algn="just">
              <a:lnSpc>
                <a:spcPts val="2279"/>
              </a:lnSpc>
            </a:pPr>
            <a:r>
              <a:rPr lang="en-US" sz="1899" spc="-9">
                <a:solidFill>
                  <a:srgbClr val="000000"/>
                </a:solidFill>
                <a:latin typeface="Open Sans Bold"/>
              </a:rPr>
              <a:t>1)</a:t>
            </a:r>
            <a:r>
              <a:rPr lang="en-US" sz="1899" spc="-9">
                <a:solidFill>
                  <a:srgbClr val="000000"/>
                </a:solidFill>
                <a:latin typeface="Open Sans"/>
              </a:rPr>
              <a:t> Crear un marco regional de gobernanza migratoria fundamentado en el respeto por los derechos humanos, que garantice la aplicación del interés superior de las niñas, niños y adolescentes y los enfoques interseccional y diferenciado en todas las fases del proceso migratorio. Para su materialización se deberían establecer mecanismos de coordinación y concertación regional que permitan acordar objetivos comunes a corto, mediano y largo plazo para el cumplimiento de estos propósitos. </a:t>
            </a:r>
          </a:p>
          <a:p>
            <a:pPr algn="just">
              <a:lnSpc>
                <a:spcPts val="2279"/>
              </a:lnSpc>
            </a:pPr>
            <a:endParaRPr lang="en-US" sz="1899" spc="-9">
              <a:solidFill>
                <a:srgbClr val="000000"/>
              </a:solidFill>
              <a:latin typeface="Open Sans"/>
            </a:endParaRPr>
          </a:p>
          <a:p>
            <a:pPr algn="just">
              <a:lnSpc>
                <a:spcPts val="2279"/>
              </a:lnSpc>
            </a:pPr>
            <a:r>
              <a:rPr lang="en-US" sz="1899" spc="-9">
                <a:solidFill>
                  <a:srgbClr val="000000"/>
                </a:solidFill>
                <a:latin typeface="Open Sans Bold"/>
              </a:rPr>
              <a:t>2)</a:t>
            </a:r>
            <a:r>
              <a:rPr lang="en-US" sz="1899" spc="-9">
                <a:solidFill>
                  <a:srgbClr val="000000"/>
                </a:solidFill>
                <a:latin typeface="Open Sans"/>
              </a:rPr>
              <a:t> Fortalecer los mecanismos de cooperación regional existentes en materia de gobernanza migratoria a la luz de los estándares internacionales e interamericanos sobre derechos de las niñas, niños y adolescentes migrantes. </a:t>
            </a:r>
          </a:p>
          <a:p>
            <a:pPr algn="just">
              <a:lnSpc>
                <a:spcPts val="2279"/>
              </a:lnSpc>
            </a:pPr>
            <a:endParaRPr lang="en-US" sz="1899" spc="-9">
              <a:solidFill>
                <a:srgbClr val="000000"/>
              </a:solidFill>
              <a:latin typeface="Open Sans"/>
            </a:endParaRPr>
          </a:p>
          <a:p>
            <a:pPr algn="just">
              <a:lnSpc>
                <a:spcPts val="2279"/>
              </a:lnSpc>
            </a:pPr>
            <a:r>
              <a:rPr lang="en-US" sz="1899" spc="-9">
                <a:solidFill>
                  <a:srgbClr val="000000"/>
                </a:solidFill>
                <a:latin typeface="Open Sans Bold"/>
              </a:rPr>
              <a:t>3)</a:t>
            </a:r>
            <a:r>
              <a:rPr lang="en-US" sz="1899" spc="-9">
                <a:solidFill>
                  <a:srgbClr val="000000"/>
                </a:solidFill>
                <a:latin typeface="Open Sans"/>
              </a:rPr>
              <a:t> Crear y ampliar vías regulares para NNA migrantes en situación de vulnerabilidad, así como establecer mecanismos de regularización para las y los NNA migrantes que permitan garantizar una protección a sus derechos a largo plazo dentro de los países de acogida.</a:t>
            </a:r>
          </a:p>
          <a:p>
            <a:pPr algn="just">
              <a:lnSpc>
                <a:spcPts val="2279"/>
              </a:lnSpc>
            </a:pPr>
            <a:endParaRPr lang="en-US" sz="1899" spc="-9">
              <a:solidFill>
                <a:srgbClr val="000000"/>
              </a:solidFill>
              <a:latin typeface="Open Sans"/>
            </a:endParaRPr>
          </a:p>
          <a:p>
            <a:pPr algn="just">
              <a:lnSpc>
                <a:spcPts val="2279"/>
              </a:lnSpc>
            </a:pPr>
            <a:r>
              <a:rPr lang="en-US" sz="1899" spc="-9">
                <a:solidFill>
                  <a:srgbClr val="000000"/>
                </a:solidFill>
                <a:latin typeface="Open Sans Bold"/>
              </a:rPr>
              <a:t>4) </a:t>
            </a:r>
            <a:r>
              <a:rPr lang="en-US" sz="1899" spc="-9">
                <a:solidFill>
                  <a:srgbClr val="000000"/>
                </a:solidFill>
                <a:latin typeface="Open Sans"/>
              </a:rPr>
              <a:t>Garantizar procesos para el reconocimiento de la condición de refugiado o beneficiario de protección complementaria acordes con los estándares determinados por los derechos humanos y el interés superior de los NNA. Estos procedimientos deben orientarse por su edad, cultura y los derechos a la no devolución, a participar y ser escuchados, y a la unidad familiar. </a:t>
            </a:r>
          </a:p>
          <a:p>
            <a:pPr algn="just">
              <a:lnSpc>
                <a:spcPts val="2279"/>
              </a:lnSpc>
            </a:pPr>
            <a:endParaRPr lang="en-US" sz="1899" spc="-9">
              <a:solidFill>
                <a:srgbClr val="000000"/>
              </a:solidFill>
              <a:latin typeface="Open Sans"/>
            </a:endParaRPr>
          </a:p>
          <a:p>
            <a:pPr algn="just">
              <a:lnSpc>
                <a:spcPts val="2279"/>
              </a:lnSpc>
            </a:pPr>
            <a:r>
              <a:rPr lang="en-US" sz="1899" spc="-9">
                <a:solidFill>
                  <a:srgbClr val="000000"/>
                </a:solidFill>
                <a:latin typeface="Open Sans Bold"/>
              </a:rPr>
              <a:t>5)</a:t>
            </a:r>
            <a:r>
              <a:rPr lang="en-US" sz="1899" spc="-9">
                <a:solidFill>
                  <a:srgbClr val="000000"/>
                </a:solidFill>
                <a:latin typeface="Open Sans"/>
              </a:rPr>
              <a:t> Eliminar cualquier barrera legal o administrativa que pueda impedir a los NNA migrantes indocumentados acceder a derechos como el asilo o la protección complementaria o la educación. Los NNA migrantes indocumentados tienen derecho a que los Estados respeten el principio de presunción de minoría de edad y, en caso tal, a que se les apliquen mecanismos para la determinación de la edad que no involucren métodos invasivos y desaprobados como las pruebas de rayos X o la evaluación de la madurez sexual. </a:t>
            </a:r>
          </a:p>
        </p:txBody>
      </p:sp>
      <p:grpSp>
        <p:nvGrpSpPr>
          <p:cNvPr id="3" name="Group 3"/>
          <p:cNvGrpSpPr/>
          <p:nvPr/>
        </p:nvGrpSpPr>
        <p:grpSpPr>
          <a:xfrm>
            <a:off x="792101" y="777823"/>
            <a:ext cx="4049479" cy="987530"/>
            <a:chOff x="0" y="0"/>
            <a:chExt cx="1066529" cy="260090"/>
          </a:xfrm>
        </p:grpSpPr>
        <p:sp>
          <p:nvSpPr>
            <p:cNvPr id="4" name="Freeform 4"/>
            <p:cNvSpPr/>
            <p:nvPr/>
          </p:nvSpPr>
          <p:spPr>
            <a:xfrm>
              <a:off x="0" y="0"/>
              <a:ext cx="1066529" cy="260090"/>
            </a:xfrm>
            <a:custGeom>
              <a:avLst/>
              <a:gdLst/>
              <a:ahLst/>
              <a:cxnLst/>
              <a:rect l="l" t="t" r="r" b="b"/>
              <a:pathLst>
                <a:path w="1066529" h="260090">
                  <a:moveTo>
                    <a:pt x="97503" y="0"/>
                  </a:moveTo>
                  <a:lnTo>
                    <a:pt x="969026" y="0"/>
                  </a:lnTo>
                  <a:cubicBezTo>
                    <a:pt x="994885" y="0"/>
                    <a:pt x="1019686" y="10273"/>
                    <a:pt x="1037971" y="28558"/>
                  </a:cubicBezTo>
                  <a:cubicBezTo>
                    <a:pt x="1056257" y="46844"/>
                    <a:pt x="1066529" y="71644"/>
                    <a:pt x="1066529" y="97503"/>
                  </a:cubicBezTo>
                  <a:lnTo>
                    <a:pt x="1066529" y="162587"/>
                  </a:lnTo>
                  <a:cubicBezTo>
                    <a:pt x="1066529" y="188446"/>
                    <a:pt x="1056257" y="213247"/>
                    <a:pt x="1037971" y="231532"/>
                  </a:cubicBezTo>
                  <a:cubicBezTo>
                    <a:pt x="1019686" y="249817"/>
                    <a:pt x="994885" y="260090"/>
                    <a:pt x="969026" y="260090"/>
                  </a:cubicBezTo>
                  <a:lnTo>
                    <a:pt x="97503" y="260090"/>
                  </a:lnTo>
                  <a:cubicBezTo>
                    <a:pt x="71644" y="260090"/>
                    <a:pt x="46844" y="249817"/>
                    <a:pt x="28558" y="231532"/>
                  </a:cubicBezTo>
                  <a:cubicBezTo>
                    <a:pt x="10273" y="213247"/>
                    <a:pt x="0" y="188446"/>
                    <a:pt x="0" y="162587"/>
                  </a:cubicBezTo>
                  <a:lnTo>
                    <a:pt x="0" y="97503"/>
                  </a:lnTo>
                  <a:cubicBezTo>
                    <a:pt x="0" y="71644"/>
                    <a:pt x="10273" y="46844"/>
                    <a:pt x="28558" y="28558"/>
                  </a:cubicBezTo>
                  <a:cubicBezTo>
                    <a:pt x="46844" y="10273"/>
                    <a:pt x="71644" y="0"/>
                    <a:pt x="97503" y="0"/>
                  </a:cubicBezTo>
                  <a:close/>
                </a:path>
              </a:pathLst>
            </a:custGeom>
            <a:solidFill>
              <a:srgbClr val="4C83AF"/>
            </a:solidFill>
          </p:spPr>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6" name="TextBox 6"/>
          <p:cNvSpPr txBox="1"/>
          <p:nvPr/>
        </p:nvSpPr>
        <p:spPr>
          <a:xfrm>
            <a:off x="1028700" y="1028700"/>
            <a:ext cx="10068843" cy="438150"/>
          </a:xfrm>
          <a:prstGeom prst="rect">
            <a:avLst/>
          </a:prstGeom>
        </p:spPr>
        <p:txBody>
          <a:bodyPr lIns="0" tIns="0" rIns="0" bIns="0" rtlCol="0" anchor="t">
            <a:spAutoFit/>
          </a:bodyPr>
          <a:lstStyle/>
          <a:p>
            <a:pPr>
              <a:lnSpc>
                <a:spcPts val="3480"/>
              </a:lnSpc>
            </a:pPr>
            <a:r>
              <a:rPr lang="en-US" sz="2900" spc="-14">
                <a:solidFill>
                  <a:srgbClr val="FEFEFE"/>
                </a:solidFill>
                <a:latin typeface="Open Sans Bold"/>
              </a:rPr>
              <a:t>Recomendaciones</a:t>
            </a:r>
          </a:p>
        </p:txBody>
      </p:sp>
      <p:pic>
        <p:nvPicPr>
          <p:cNvPr id="7" name="Picture 7"/>
          <p:cNvPicPr>
            <a:picLocks noChangeAspect="1"/>
          </p:cNvPicPr>
          <p:nvPr/>
        </p:nvPicPr>
        <p:blipFill>
          <a:blip r:embed="rId2"/>
          <a:srcRect t="35174" b="33781"/>
          <a:stretch>
            <a:fillRect/>
          </a:stretch>
        </p:blipFill>
        <p:spPr>
          <a:xfrm>
            <a:off x="16218403" y="9644524"/>
            <a:ext cx="2069597" cy="642476"/>
          </a:xfrm>
          <a:prstGeom prst="rect">
            <a:avLst/>
          </a:prstGeom>
        </p:spPr>
      </p:pic>
      <p:pic>
        <p:nvPicPr>
          <p:cNvPr id="8" name="Picture 8"/>
          <p:cNvPicPr>
            <a:picLocks noChangeAspect="1"/>
          </p:cNvPicPr>
          <p:nvPr/>
        </p:nvPicPr>
        <p:blipFill>
          <a:blip r:embed="rId3"/>
          <a:srcRect l="11527"/>
          <a:stretch>
            <a:fillRect/>
          </a:stretch>
        </p:blipFill>
        <p:spPr>
          <a:xfrm>
            <a:off x="12320393" y="-3466937"/>
            <a:ext cx="17157728" cy="14544959"/>
          </a:xfrm>
          <a:prstGeom prst="rect">
            <a:avLst/>
          </a:prstGeom>
        </p:spPr>
      </p:pic>
      <p:grpSp>
        <p:nvGrpSpPr>
          <p:cNvPr id="9" name="Group 9"/>
          <p:cNvGrpSpPr/>
          <p:nvPr/>
        </p:nvGrpSpPr>
        <p:grpSpPr>
          <a:xfrm>
            <a:off x="12320393" y="-19639"/>
            <a:ext cx="7015182" cy="343681"/>
            <a:chOff x="0" y="0"/>
            <a:chExt cx="9353576" cy="458242"/>
          </a:xfrm>
        </p:grpSpPr>
        <p:grpSp>
          <p:nvGrpSpPr>
            <p:cNvPr id="10" name="Group 10"/>
            <p:cNvGrpSpPr/>
            <p:nvPr/>
          </p:nvGrpSpPr>
          <p:grpSpPr>
            <a:xfrm>
              <a:off x="0" y="0"/>
              <a:ext cx="9353576" cy="458242"/>
              <a:chOff x="0" y="0"/>
              <a:chExt cx="1847620" cy="90517"/>
            </a:xfrm>
          </p:grpSpPr>
          <p:sp>
            <p:nvSpPr>
              <p:cNvPr id="11" name="Freeform 11"/>
              <p:cNvSpPr/>
              <p:nvPr/>
            </p:nvSpPr>
            <p:spPr>
              <a:xfrm>
                <a:off x="0" y="0"/>
                <a:ext cx="1847620" cy="90517"/>
              </a:xfrm>
              <a:custGeom>
                <a:avLst/>
                <a:gdLst/>
                <a:ahLst/>
                <a:cxnLst/>
                <a:rect l="l" t="t" r="r" b="b"/>
                <a:pathLst>
                  <a:path w="1847620" h="90517">
                    <a:moveTo>
                      <a:pt x="0" y="0"/>
                    </a:moveTo>
                    <a:lnTo>
                      <a:pt x="1847620" y="0"/>
                    </a:lnTo>
                    <a:lnTo>
                      <a:pt x="1847620" y="90517"/>
                    </a:lnTo>
                    <a:lnTo>
                      <a:pt x="0" y="90517"/>
                    </a:lnTo>
                    <a:close/>
                  </a:path>
                </a:pathLst>
              </a:custGeom>
              <a:solidFill>
                <a:srgbClr val="30708F">
                  <a:alpha val="68627"/>
                </a:srgbClr>
              </a:solidFill>
            </p:spPr>
          </p:sp>
          <p:sp>
            <p:nvSpPr>
              <p:cNvPr id="12" name="TextBox 12"/>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3" name="TextBox 13"/>
            <p:cNvSpPr txBox="1"/>
            <p:nvPr/>
          </p:nvSpPr>
          <p:spPr>
            <a:xfrm>
              <a:off x="180200" y="102967"/>
              <a:ext cx="8993176" cy="252307"/>
            </a:xfrm>
            <a:prstGeom prst="rect">
              <a:avLst/>
            </a:prstGeom>
          </p:spPr>
          <p:txBody>
            <a:bodyPr lIns="0" tIns="0" rIns="0" bIns="0" rtlCol="0" anchor="t">
              <a:spAutoFit/>
            </a:bodyPr>
            <a:lstStyle/>
            <a:p>
              <a:pPr>
                <a:lnSpc>
                  <a:spcPts val="1495"/>
                </a:lnSpc>
              </a:pPr>
              <a:r>
                <a:rPr lang="en-US" sz="1300">
                  <a:solidFill>
                    <a:srgbClr val="FEFEFE"/>
                  </a:solidFill>
                  <a:latin typeface="Open Sans"/>
                </a:rPr>
                <a:t>Foto: Thiago Dezan. Niños indigenas Warao de Venezuela en Brasil. 2018.</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355777"/>
            <a:ext cx="11174386" cy="8286750"/>
          </a:xfrm>
          <a:prstGeom prst="rect">
            <a:avLst/>
          </a:prstGeom>
        </p:spPr>
        <p:txBody>
          <a:bodyPr lIns="0" tIns="0" rIns="0" bIns="0" rtlCol="0" anchor="t">
            <a:spAutoFit/>
          </a:bodyPr>
          <a:lstStyle/>
          <a:p>
            <a:pPr algn="just">
              <a:lnSpc>
                <a:spcPts val="2280"/>
              </a:lnSpc>
            </a:pPr>
            <a:endParaRPr/>
          </a:p>
          <a:p>
            <a:pPr algn="just">
              <a:lnSpc>
                <a:spcPts val="2280"/>
              </a:lnSpc>
            </a:pPr>
            <a:endParaRPr/>
          </a:p>
          <a:p>
            <a:pPr algn="just">
              <a:lnSpc>
                <a:spcPts val="2280"/>
              </a:lnSpc>
            </a:pPr>
            <a:r>
              <a:rPr lang="en-US" sz="1900" spc="-9">
                <a:solidFill>
                  <a:srgbClr val="000000"/>
                </a:solidFill>
                <a:latin typeface="Open Sans Bold"/>
              </a:rPr>
              <a:t>6) </a:t>
            </a:r>
            <a:r>
              <a:rPr lang="en-US" sz="1900" spc="-9">
                <a:solidFill>
                  <a:srgbClr val="000000"/>
                </a:solidFill>
                <a:latin typeface="Open Sans"/>
              </a:rPr>
              <a:t>Establecer medidas que permitan a las niñas y niños nacidos en territorios extranjeros su inscripción del nacimiento de forma inmediata, así como la posibilidad de adquirir la nacionalidad del territorio de nacimiento por ius soli. </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7)</a:t>
            </a:r>
            <a:r>
              <a:rPr lang="en-US" sz="1900" spc="-9">
                <a:solidFill>
                  <a:srgbClr val="000000"/>
                </a:solidFill>
                <a:latin typeface="Open Sans"/>
              </a:rPr>
              <a:t> Adoptar o fortalecer acciones nacionales, bilaterales y multilaterales que permitan prevenir, investigar y sancionar cualquier forma de trata de personas o tráfico de migrantes que puedan victimizar a los NNA migrantes durante alguna de las fases del proceso migratorio. Adicionalmente, los Estados deben adoptar rutas de atención para los NNA migrantes víctimas de trata o tráfico de personas acordes al principio del interés superior.</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8)</a:t>
            </a:r>
            <a:r>
              <a:rPr lang="en-US" sz="1900" spc="-9">
                <a:solidFill>
                  <a:srgbClr val="000000"/>
                </a:solidFill>
                <a:latin typeface="Open Sans"/>
              </a:rPr>
              <a:t> Brindar atención y protección preferente a los NNA migrantes no acompañados y separados. </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9) </a:t>
            </a:r>
            <a:r>
              <a:rPr lang="en-US" sz="1900" spc="-9">
                <a:solidFill>
                  <a:srgbClr val="000000"/>
                </a:solidFill>
                <a:latin typeface="Open Sans"/>
              </a:rPr>
              <a:t>Prohibir la detención migratoria de NNA migrantes o prácticas análogas que constituyan en la práctica una forma de detención migratoria. Este deber también incluye la obligación de respetar la unidad familiar del NNA mediante la extensión del beneficio de no detención a los miembros del grupo familiar del NNA. </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10) </a:t>
            </a:r>
            <a:r>
              <a:rPr lang="en-US" sz="1900" spc="-9">
                <a:solidFill>
                  <a:srgbClr val="000000"/>
                </a:solidFill>
                <a:latin typeface="Open Sans"/>
              </a:rPr>
              <a:t>Asegurar el acceso a derechos básicos como la alimentación, agua y saneamiento, incluso durante la etapa de tránsito. </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11) </a:t>
            </a:r>
            <a:r>
              <a:rPr lang="en-US" sz="1900" spc="-9">
                <a:solidFill>
                  <a:srgbClr val="000000"/>
                </a:solidFill>
                <a:latin typeface="Open Sans"/>
              </a:rPr>
              <a:t>Establecer políticas educativas que garanticen a los NNA migrantes el acceso al derecho a la educación de acuerdo con los criterios de disponibilidad, accesibilidad, aceptabilidad y adaptabilidad. Para ello es necesario que los Estados flexibilicen los requisitos administrativos para la matriculación y homologación de calificaciones para los NNA migrantes, incluyendo a los indocumentados. </a:t>
            </a:r>
          </a:p>
          <a:p>
            <a:pPr algn="just">
              <a:lnSpc>
                <a:spcPts val="2280"/>
              </a:lnSpc>
            </a:pPr>
            <a:endParaRPr lang="en-US" sz="1900" spc="-9">
              <a:solidFill>
                <a:srgbClr val="000000"/>
              </a:solidFill>
              <a:latin typeface="Open Sans"/>
            </a:endParaRPr>
          </a:p>
          <a:p>
            <a:pPr algn="just">
              <a:lnSpc>
                <a:spcPts val="2280"/>
              </a:lnSpc>
            </a:pPr>
            <a:endParaRPr lang="en-US" sz="1900" spc="-9">
              <a:solidFill>
                <a:srgbClr val="000000"/>
              </a:solidFill>
              <a:latin typeface="Open Sans"/>
            </a:endParaRPr>
          </a:p>
        </p:txBody>
      </p:sp>
      <p:grpSp>
        <p:nvGrpSpPr>
          <p:cNvPr id="3" name="Group 3"/>
          <p:cNvGrpSpPr/>
          <p:nvPr/>
        </p:nvGrpSpPr>
        <p:grpSpPr>
          <a:xfrm>
            <a:off x="792101" y="777823"/>
            <a:ext cx="4049479" cy="987530"/>
            <a:chOff x="0" y="0"/>
            <a:chExt cx="1066529" cy="260090"/>
          </a:xfrm>
        </p:grpSpPr>
        <p:sp>
          <p:nvSpPr>
            <p:cNvPr id="4" name="Freeform 4"/>
            <p:cNvSpPr/>
            <p:nvPr/>
          </p:nvSpPr>
          <p:spPr>
            <a:xfrm>
              <a:off x="0" y="0"/>
              <a:ext cx="1066529" cy="260090"/>
            </a:xfrm>
            <a:custGeom>
              <a:avLst/>
              <a:gdLst/>
              <a:ahLst/>
              <a:cxnLst/>
              <a:rect l="l" t="t" r="r" b="b"/>
              <a:pathLst>
                <a:path w="1066529" h="260090">
                  <a:moveTo>
                    <a:pt x="97503" y="0"/>
                  </a:moveTo>
                  <a:lnTo>
                    <a:pt x="969026" y="0"/>
                  </a:lnTo>
                  <a:cubicBezTo>
                    <a:pt x="994885" y="0"/>
                    <a:pt x="1019686" y="10273"/>
                    <a:pt x="1037971" y="28558"/>
                  </a:cubicBezTo>
                  <a:cubicBezTo>
                    <a:pt x="1056257" y="46844"/>
                    <a:pt x="1066529" y="71644"/>
                    <a:pt x="1066529" y="97503"/>
                  </a:cubicBezTo>
                  <a:lnTo>
                    <a:pt x="1066529" y="162587"/>
                  </a:lnTo>
                  <a:cubicBezTo>
                    <a:pt x="1066529" y="188446"/>
                    <a:pt x="1056257" y="213247"/>
                    <a:pt x="1037971" y="231532"/>
                  </a:cubicBezTo>
                  <a:cubicBezTo>
                    <a:pt x="1019686" y="249817"/>
                    <a:pt x="994885" y="260090"/>
                    <a:pt x="969026" y="260090"/>
                  </a:cubicBezTo>
                  <a:lnTo>
                    <a:pt x="97503" y="260090"/>
                  </a:lnTo>
                  <a:cubicBezTo>
                    <a:pt x="71644" y="260090"/>
                    <a:pt x="46844" y="249817"/>
                    <a:pt x="28558" y="231532"/>
                  </a:cubicBezTo>
                  <a:cubicBezTo>
                    <a:pt x="10273" y="213247"/>
                    <a:pt x="0" y="188446"/>
                    <a:pt x="0" y="162587"/>
                  </a:cubicBezTo>
                  <a:lnTo>
                    <a:pt x="0" y="97503"/>
                  </a:lnTo>
                  <a:cubicBezTo>
                    <a:pt x="0" y="71644"/>
                    <a:pt x="10273" y="46844"/>
                    <a:pt x="28558" y="28558"/>
                  </a:cubicBezTo>
                  <a:cubicBezTo>
                    <a:pt x="46844" y="10273"/>
                    <a:pt x="71644" y="0"/>
                    <a:pt x="97503" y="0"/>
                  </a:cubicBezTo>
                  <a:close/>
                </a:path>
              </a:pathLst>
            </a:custGeom>
            <a:solidFill>
              <a:srgbClr val="4C83AF"/>
            </a:solidFill>
          </p:spPr>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pic>
        <p:nvPicPr>
          <p:cNvPr id="6" name="Picture 6"/>
          <p:cNvPicPr>
            <a:picLocks noChangeAspect="1"/>
          </p:cNvPicPr>
          <p:nvPr/>
        </p:nvPicPr>
        <p:blipFill>
          <a:blip r:embed="rId2"/>
          <a:srcRect l="51977" r="11149"/>
          <a:stretch>
            <a:fillRect/>
          </a:stretch>
        </p:blipFill>
        <p:spPr>
          <a:xfrm>
            <a:off x="12605380" y="0"/>
            <a:ext cx="5682620" cy="10287000"/>
          </a:xfrm>
          <a:prstGeom prst="rect">
            <a:avLst/>
          </a:prstGeom>
        </p:spPr>
      </p:pic>
      <p:pic>
        <p:nvPicPr>
          <p:cNvPr id="7" name="Picture 7"/>
          <p:cNvPicPr>
            <a:picLocks noChangeAspect="1"/>
          </p:cNvPicPr>
          <p:nvPr/>
        </p:nvPicPr>
        <p:blipFill>
          <a:blip r:embed="rId3"/>
          <a:srcRect t="35174" b="33781"/>
          <a:stretch>
            <a:fillRect/>
          </a:stretch>
        </p:blipFill>
        <p:spPr>
          <a:xfrm>
            <a:off x="16218403" y="9644524"/>
            <a:ext cx="2069597" cy="642476"/>
          </a:xfrm>
          <a:prstGeom prst="rect">
            <a:avLst/>
          </a:prstGeom>
        </p:spPr>
      </p:pic>
      <p:sp>
        <p:nvSpPr>
          <p:cNvPr id="8" name="TextBox 8"/>
          <p:cNvSpPr txBox="1"/>
          <p:nvPr/>
        </p:nvSpPr>
        <p:spPr>
          <a:xfrm>
            <a:off x="1028700" y="1028700"/>
            <a:ext cx="10068843" cy="438150"/>
          </a:xfrm>
          <a:prstGeom prst="rect">
            <a:avLst/>
          </a:prstGeom>
        </p:spPr>
        <p:txBody>
          <a:bodyPr lIns="0" tIns="0" rIns="0" bIns="0" rtlCol="0" anchor="t">
            <a:spAutoFit/>
          </a:bodyPr>
          <a:lstStyle/>
          <a:p>
            <a:pPr>
              <a:lnSpc>
                <a:spcPts val="3480"/>
              </a:lnSpc>
            </a:pPr>
            <a:r>
              <a:rPr lang="en-US" sz="2900" spc="-14">
                <a:solidFill>
                  <a:srgbClr val="FEFEFE"/>
                </a:solidFill>
                <a:latin typeface="Open Sans Bold"/>
              </a:rPr>
              <a:t>Recomendaciones</a:t>
            </a:r>
          </a:p>
        </p:txBody>
      </p:sp>
      <p:grpSp>
        <p:nvGrpSpPr>
          <p:cNvPr id="9" name="Group 9"/>
          <p:cNvGrpSpPr/>
          <p:nvPr/>
        </p:nvGrpSpPr>
        <p:grpSpPr>
          <a:xfrm>
            <a:off x="13011923" y="0"/>
            <a:ext cx="6044001" cy="593108"/>
            <a:chOff x="0" y="0"/>
            <a:chExt cx="1591836" cy="156210"/>
          </a:xfrm>
        </p:grpSpPr>
        <p:sp>
          <p:nvSpPr>
            <p:cNvPr id="10" name="Freeform 10"/>
            <p:cNvSpPr/>
            <p:nvPr/>
          </p:nvSpPr>
          <p:spPr>
            <a:xfrm>
              <a:off x="0" y="0"/>
              <a:ext cx="1591836" cy="156210"/>
            </a:xfrm>
            <a:custGeom>
              <a:avLst/>
              <a:gdLst/>
              <a:ahLst/>
              <a:cxnLst/>
              <a:rect l="l" t="t" r="r" b="b"/>
              <a:pathLst>
                <a:path w="1591836" h="156210">
                  <a:moveTo>
                    <a:pt x="0" y="0"/>
                  </a:moveTo>
                  <a:lnTo>
                    <a:pt x="1591836" y="0"/>
                  </a:lnTo>
                  <a:lnTo>
                    <a:pt x="1591836" y="156210"/>
                  </a:lnTo>
                  <a:lnTo>
                    <a:pt x="0" y="156210"/>
                  </a:lnTo>
                  <a:close/>
                </a:path>
              </a:pathLst>
            </a:custGeom>
            <a:solidFill>
              <a:srgbClr val="30708F">
                <a:alpha val="68627"/>
              </a:srgbClr>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13230250" y="74284"/>
            <a:ext cx="5120095" cy="370205"/>
          </a:xfrm>
          <a:prstGeom prst="rect">
            <a:avLst/>
          </a:prstGeom>
        </p:spPr>
        <p:txBody>
          <a:bodyPr lIns="0" tIns="0" rIns="0" bIns="0" rtlCol="0" anchor="t">
            <a:spAutoFit/>
          </a:bodyPr>
          <a:lstStyle/>
          <a:p>
            <a:pPr>
              <a:lnSpc>
                <a:spcPts val="1495"/>
              </a:lnSpc>
            </a:pPr>
            <a:r>
              <a:rPr lang="en-US" sz="1300">
                <a:solidFill>
                  <a:srgbClr val="FEFEFE"/>
                </a:solidFill>
                <a:latin typeface="Open Sans"/>
              </a:rPr>
              <a:t>Foto: Daniel Cima. Niños migrantes venezolanos en un albergue de Cúcuta. 2015.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765352"/>
            <a:ext cx="10798874" cy="6286500"/>
          </a:xfrm>
          <a:prstGeom prst="rect">
            <a:avLst/>
          </a:prstGeom>
        </p:spPr>
        <p:txBody>
          <a:bodyPr lIns="0" tIns="0" rIns="0" bIns="0" rtlCol="0" anchor="t">
            <a:spAutoFit/>
          </a:bodyPr>
          <a:lstStyle/>
          <a:p>
            <a:pPr algn="just">
              <a:lnSpc>
                <a:spcPts val="2280"/>
              </a:lnSpc>
            </a:pPr>
            <a:endParaRPr/>
          </a:p>
          <a:p>
            <a:pPr algn="just">
              <a:lnSpc>
                <a:spcPts val="2280"/>
              </a:lnSpc>
            </a:pPr>
            <a:endParaRPr/>
          </a:p>
          <a:p>
            <a:pPr algn="just">
              <a:lnSpc>
                <a:spcPts val="2280"/>
              </a:lnSpc>
            </a:pPr>
            <a:r>
              <a:rPr lang="en-US" sz="1900" spc="-9">
                <a:solidFill>
                  <a:srgbClr val="000000"/>
                </a:solidFill>
                <a:latin typeface="Open Sans Bold"/>
              </a:rPr>
              <a:t>12) </a:t>
            </a:r>
            <a:r>
              <a:rPr lang="en-US" sz="1900" spc="-9">
                <a:solidFill>
                  <a:srgbClr val="000000"/>
                </a:solidFill>
                <a:latin typeface="Open Sans"/>
              </a:rPr>
              <a:t>Garantizar que los servicios educativos tengan un enfoque intercultural y capaz de atender las necesidades particulares de los NNA migrantes con un idioma distinto al del país de acogida y las de aquellos con alguna discapacidad.</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13) </a:t>
            </a:r>
            <a:r>
              <a:rPr lang="en-US" sz="1900" spc="-9">
                <a:solidFill>
                  <a:srgbClr val="000000"/>
                </a:solidFill>
                <a:latin typeface="Open Sans"/>
              </a:rPr>
              <a:t>Implementar programas de atención y seguimiento al proceso de reintegración a las comunidades de los NNA migrantes retornados.</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14) </a:t>
            </a:r>
            <a:r>
              <a:rPr lang="en-US" sz="1900" spc="-9">
                <a:solidFill>
                  <a:srgbClr val="000000"/>
                </a:solidFill>
                <a:latin typeface="Open Sans"/>
              </a:rPr>
              <a:t>Los países de destino deberían implementar programas de integración social y cultural de los NNA migrantes.</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15) </a:t>
            </a:r>
            <a:r>
              <a:rPr lang="en-US" sz="1900" spc="-9">
                <a:solidFill>
                  <a:srgbClr val="000000"/>
                </a:solidFill>
                <a:latin typeface="Open Sans"/>
              </a:rPr>
              <a:t>Adoptar medidas legislativas para determinar las obligaciones concretas del Estado con el objetivo de garantizar el derecho de las niñas y niños migrantes a la educación y la atención en la primera infancia que abarquen la atención a la mujer gestante y a las niñas y niños desde su nacimiento hasta los 8 años de edad durante todas las etapas del proceso migratorio.  </a:t>
            </a:r>
          </a:p>
          <a:p>
            <a:pPr algn="just">
              <a:lnSpc>
                <a:spcPts val="2280"/>
              </a:lnSpc>
            </a:pPr>
            <a:endParaRPr lang="en-US" sz="1900" spc="-9">
              <a:solidFill>
                <a:srgbClr val="000000"/>
              </a:solidFill>
              <a:latin typeface="Open Sans"/>
            </a:endParaRPr>
          </a:p>
          <a:p>
            <a:pPr algn="just">
              <a:lnSpc>
                <a:spcPts val="2280"/>
              </a:lnSpc>
            </a:pPr>
            <a:r>
              <a:rPr lang="en-US" sz="1900" spc="-9">
                <a:solidFill>
                  <a:srgbClr val="000000"/>
                </a:solidFill>
                <a:latin typeface="Open Sans Bold"/>
              </a:rPr>
              <a:t>16) </a:t>
            </a:r>
            <a:r>
              <a:rPr lang="en-US" sz="1900" spc="-9">
                <a:solidFill>
                  <a:srgbClr val="000000"/>
                </a:solidFill>
                <a:latin typeface="Open Sans"/>
              </a:rPr>
              <a:t>Contemplar la posibilidad de negociar un nuevo instrumento internacional o regional que pueda establecer las obligaciones de los Estados con relación al deber de garantizar el derecho a la educación y atención a la primera infancia, incluyendo obligaciones concretas para asegurar el acceso a este derecho a las niñas y niños migrantes durante todas las etapas del proceso migratorio. </a:t>
            </a:r>
          </a:p>
        </p:txBody>
      </p:sp>
      <p:pic>
        <p:nvPicPr>
          <p:cNvPr id="3" name="Picture 3"/>
          <p:cNvPicPr>
            <a:picLocks noChangeAspect="1"/>
          </p:cNvPicPr>
          <p:nvPr/>
        </p:nvPicPr>
        <p:blipFill>
          <a:blip r:embed="rId2"/>
          <a:srcRect l="31369"/>
          <a:stretch>
            <a:fillRect/>
          </a:stretch>
        </p:blipFill>
        <p:spPr>
          <a:xfrm>
            <a:off x="12194265" y="-1191470"/>
            <a:ext cx="14213148" cy="13806408"/>
          </a:xfrm>
          <a:prstGeom prst="rect">
            <a:avLst/>
          </a:prstGeom>
        </p:spPr>
      </p:pic>
      <p:pic>
        <p:nvPicPr>
          <p:cNvPr id="4" name="Picture 4"/>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5" name="Group 5"/>
          <p:cNvGrpSpPr/>
          <p:nvPr/>
        </p:nvGrpSpPr>
        <p:grpSpPr>
          <a:xfrm>
            <a:off x="792101" y="777823"/>
            <a:ext cx="4049479" cy="987530"/>
            <a:chOff x="0" y="0"/>
            <a:chExt cx="1066529" cy="260090"/>
          </a:xfrm>
        </p:grpSpPr>
        <p:sp>
          <p:nvSpPr>
            <p:cNvPr id="6" name="Freeform 6"/>
            <p:cNvSpPr/>
            <p:nvPr/>
          </p:nvSpPr>
          <p:spPr>
            <a:xfrm>
              <a:off x="0" y="0"/>
              <a:ext cx="1066529" cy="260090"/>
            </a:xfrm>
            <a:custGeom>
              <a:avLst/>
              <a:gdLst/>
              <a:ahLst/>
              <a:cxnLst/>
              <a:rect l="l" t="t" r="r" b="b"/>
              <a:pathLst>
                <a:path w="1066529" h="260090">
                  <a:moveTo>
                    <a:pt x="97503" y="0"/>
                  </a:moveTo>
                  <a:lnTo>
                    <a:pt x="969026" y="0"/>
                  </a:lnTo>
                  <a:cubicBezTo>
                    <a:pt x="994885" y="0"/>
                    <a:pt x="1019686" y="10273"/>
                    <a:pt x="1037971" y="28558"/>
                  </a:cubicBezTo>
                  <a:cubicBezTo>
                    <a:pt x="1056257" y="46844"/>
                    <a:pt x="1066529" y="71644"/>
                    <a:pt x="1066529" y="97503"/>
                  </a:cubicBezTo>
                  <a:lnTo>
                    <a:pt x="1066529" y="162587"/>
                  </a:lnTo>
                  <a:cubicBezTo>
                    <a:pt x="1066529" y="188446"/>
                    <a:pt x="1056257" y="213247"/>
                    <a:pt x="1037971" y="231532"/>
                  </a:cubicBezTo>
                  <a:cubicBezTo>
                    <a:pt x="1019686" y="249817"/>
                    <a:pt x="994885" y="260090"/>
                    <a:pt x="969026" y="260090"/>
                  </a:cubicBezTo>
                  <a:lnTo>
                    <a:pt x="97503" y="260090"/>
                  </a:lnTo>
                  <a:cubicBezTo>
                    <a:pt x="71644" y="260090"/>
                    <a:pt x="46844" y="249817"/>
                    <a:pt x="28558" y="231532"/>
                  </a:cubicBezTo>
                  <a:cubicBezTo>
                    <a:pt x="10273" y="213247"/>
                    <a:pt x="0" y="188446"/>
                    <a:pt x="0" y="162587"/>
                  </a:cubicBezTo>
                  <a:lnTo>
                    <a:pt x="0" y="97503"/>
                  </a:lnTo>
                  <a:cubicBezTo>
                    <a:pt x="0" y="71644"/>
                    <a:pt x="10273" y="46844"/>
                    <a:pt x="28558" y="28558"/>
                  </a:cubicBezTo>
                  <a:cubicBezTo>
                    <a:pt x="46844" y="10273"/>
                    <a:pt x="71644" y="0"/>
                    <a:pt x="97503" y="0"/>
                  </a:cubicBezTo>
                  <a:close/>
                </a:path>
              </a:pathLst>
            </a:custGeom>
            <a:solidFill>
              <a:srgbClr val="4C83AF"/>
            </a:solidFill>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1028700" y="1028700"/>
            <a:ext cx="10068843" cy="438150"/>
          </a:xfrm>
          <a:prstGeom prst="rect">
            <a:avLst/>
          </a:prstGeom>
        </p:spPr>
        <p:txBody>
          <a:bodyPr lIns="0" tIns="0" rIns="0" bIns="0" rtlCol="0" anchor="t">
            <a:spAutoFit/>
          </a:bodyPr>
          <a:lstStyle/>
          <a:p>
            <a:pPr>
              <a:lnSpc>
                <a:spcPts val="3480"/>
              </a:lnSpc>
            </a:pPr>
            <a:r>
              <a:rPr lang="en-US" sz="2900" spc="-14">
                <a:solidFill>
                  <a:srgbClr val="FEFEFE"/>
                </a:solidFill>
                <a:latin typeface="Open Sans Bold"/>
              </a:rPr>
              <a:t>Recomendaciones</a:t>
            </a:r>
          </a:p>
        </p:txBody>
      </p:sp>
      <p:grpSp>
        <p:nvGrpSpPr>
          <p:cNvPr id="9" name="Group 9"/>
          <p:cNvGrpSpPr/>
          <p:nvPr/>
        </p:nvGrpSpPr>
        <p:grpSpPr>
          <a:xfrm>
            <a:off x="12873386" y="0"/>
            <a:ext cx="6808645" cy="598816"/>
            <a:chOff x="0" y="0"/>
            <a:chExt cx="1793223" cy="157713"/>
          </a:xfrm>
        </p:grpSpPr>
        <p:sp>
          <p:nvSpPr>
            <p:cNvPr id="10" name="Freeform 10"/>
            <p:cNvSpPr/>
            <p:nvPr/>
          </p:nvSpPr>
          <p:spPr>
            <a:xfrm>
              <a:off x="0" y="0"/>
              <a:ext cx="1793223" cy="157713"/>
            </a:xfrm>
            <a:custGeom>
              <a:avLst/>
              <a:gdLst/>
              <a:ahLst/>
              <a:cxnLst/>
              <a:rect l="l" t="t" r="r" b="b"/>
              <a:pathLst>
                <a:path w="1793223" h="157713">
                  <a:moveTo>
                    <a:pt x="0" y="0"/>
                  </a:moveTo>
                  <a:lnTo>
                    <a:pt x="1793223" y="0"/>
                  </a:lnTo>
                  <a:lnTo>
                    <a:pt x="1793223" y="157713"/>
                  </a:lnTo>
                  <a:lnTo>
                    <a:pt x="0" y="157713"/>
                  </a:lnTo>
                  <a:close/>
                </a:path>
              </a:pathLst>
            </a:custGeom>
            <a:solidFill>
              <a:srgbClr val="30708F">
                <a:alpha val="68627"/>
              </a:srgbClr>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13057133" y="114305"/>
            <a:ext cx="5104733" cy="370205"/>
          </a:xfrm>
          <a:prstGeom prst="rect">
            <a:avLst/>
          </a:prstGeom>
        </p:spPr>
        <p:txBody>
          <a:bodyPr lIns="0" tIns="0" rIns="0" bIns="0" rtlCol="0" anchor="t">
            <a:spAutoFit/>
          </a:bodyPr>
          <a:lstStyle/>
          <a:p>
            <a:pPr>
              <a:lnSpc>
                <a:spcPts val="1495"/>
              </a:lnSpc>
            </a:pPr>
            <a:r>
              <a:rPr lang="en-US" sz="1300">
                <a:solidFill>
                  <a:srgbClr val="FEFEFE"/>
                </a:solidFill>
                <a:latin typeface="Open Sans"/>
              </a:rPr>
              <a:t>Foto: Xun Ciin. Niños guatemaltecos desplazados forzados de la Comunidad Laguna Larga, en México. 2017.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9000"/>
          </a:blip>
          <a:srcRect t="22827" r="31731" b="8903"/>
          <a:stretch>
            <a:fillRect/>
          </a:stretch>
        </p:blipFill>
        <p:spPr>
          <a:xfrm>
            <a:off x="0" y="0"/>
            <a:ext cx="18288000" cy="10287000"/>
          </a:xfrm>
          <a:prstGeom prst="rect">
            <a:avLst/>
          </a:prstGeom>
        </p:spPr>
      </p:pic>
      <p:grpSp>
        <p:nvGrpSpPr>
          <p:cNvPr id="3" name="Group 3"/>
          <p:cNvGrpSpPr/>
          <p:nvPr/>
        </p:nvGrpSpPr>
        <p:grpSpPr>
          <a:xfrm>
            <a:off x="2708439" y="1572741"/>
            <a:ext cx="14008120" cy="7685559"/>
            <a:chOff x="0" y="0"/>
            <a:chExt cx="18677494" cy="10247412"/>
          </a:xfrm>
        </p:grpSpPr>
        <p:grpSp>
          <p:nvGrpSpPr>
            <p:cNvPr id="4" name="Group 4"/>
            <p:cNvGrpSpPr/>
            <p:nvPr/>
          </p:nvGrpSpPr>
          <p:grpSpPr>
            <a:xfrm>
              <a:off x="0" y="3392145"/>
              <a:ext cx="3957941" cy="3427634"/>
              <a:chOff x="0" y="0"/>
              <a:chExt cx="4932680" cy="4271772"/>
            </a:xfrm>
          </p:grpSpPr>
          <p:sp>
            <p:nvSpPr>
              <p:cNvPr id="5" name="Freeform 5"/>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6" name="Freeform 6"/>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86C7ED"/>
              </a:solidFill>
            </p:spPr>
          </p:sp>
        </p:grpSp>
        <p:grpSp>
          <p:nvGrpSpPr>
            <p:cNvPr id="7" name="Group 7"/>
            <p:cNvGrpSpPr/>
            <p:nvPr/>
          </p:nvGrpSpPr>
          <p:grpSpPr>
            <a:xfrm>
              <a:off x="2917328" y="1703687"/>
              <a:ext cx="3957941" cy="3427634"/>
              <a:chOff x="0" y="0"/>
              <a:chExt cx="4932680" cy="4271772"/>
            </a:xfrm>
          </p:grpSpPr>
          <p:sp>
            <p:nvSpPr>
              <p:cNvPr id="8" name="Freeform 8"/>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9" name="Freeform 9"/>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10" name="Group 10"/>
            <p:cNvGrpSpPr/>
            <p:nvPr/>
          </p:nvGrpSpPr>
          <p:grpSpPr>
            <a:xfrm>
              <a:off x="11780138" y="3417504"/>
              <a:ext cx="3957941" cy="3427634"/>
              <a:chOff x="0" y="0"/>
              <a:chExt cx="4932680" cy="4271772"/>
            </a:xfrm>
          </p:grpSpPr>
          <p:sp>
            <p:nvSpPr>
              <p:cNvPr id="11" name="Freeform 11"/>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12" name="Freeform 12"/>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86C7ED"/>
              </a:solidFill>
            </p:spPr>
          </p:sp>
        </p:grpSp>
        <p:grpSp>
          <p:nvGrpSpPr>
            <p:cNvPr id="13" name="Group 13"/>
            <p:cNvGrpSpPr/>
            <p:nvPr/>
          </p:nvGrpSpPr>
          <p:grpSpPr>
            <a:xfrm>
              <a:off x="11739962" y="6819778"/>
              <a:ext cx="3957941" cy="3427634"/>
              <a:chOff x="0" y="0"/>
              <a:chExt cx="4932680" cy="4271772"/>
            </a:xfrm>
          </p:grpSpPr>
          <p:sp>
            <p:nvSpPr>
              <p:cNvPr id="14" name="Freeform 14"/>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15" name="Freeform 15"/>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1836B2"/>
              </a:solidFill>
            </p:spPr>
          </p:sp>
        </p:grpSp>
        <p:grpSp>
          <p:nvGrpSpPr>
            <p:cNvPr id="16" name="Group 16"/>
            <p:cNvGrpSpPr/>
            <p:nvPr/>
          </p:nvGrpSpPr>
          <p:grpSpPr>
            <a:xfrm>
              <a:off x="8812633" y="5105962"/>
              <a:ext cx="3957941" cy="3427634"/>
              <a:chOff x="0" y="0"/>
              <a:chExt cx="4932680" cy="4271772"/>
            </a:xfrm>
          </p:grpSpPr>
          <p:sp>
            <p:nvSpPr>
              <p:cNvPr id="17" name="Freeform 17"/>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18" name="Freeform 18"/>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1836B2"/>
              </a:solidFill>
            </p:spPr>
          </p:sp>
        </p:grpSp>
        <p:grpSp>
          <p:nvGrpSpPr>
            <p:cNvPr id="19" name="Group 19"/>
            <p:cNvGrpSpPr/>
            <p:nvPr/>
          </p:nvGrpSpPr>
          <p:grpSpPr>
            <a:xfrm>
              <a:off x="8812633" y="1695269"/>
              <a:ext cx="3957941" cy="3427634"/>
              <a:chOff x="0" y="0"/>
              <a:chExt cx="4932680" cy="4271772"/>
            </a:xfrm>
          </p:grpSpPr>
          <p:sp>
            <p:nvSpPr>
              <p:cNvPr id="20" name="Freeform 20"/>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21" name="Freeform 21"/>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22" name="Group 22"/>
            <p:cNvGrpSpPr/>
            <p:nvPr/>
          </p:nvGrpSpPr>
          <p:grpSpPr>
            <a:xfrm>
              <a:off x="2951210" y="5105962"/>
              <a:ext cx="3957941" cy="3427634"/>
              <a:chOff x="0" y="0"/>
              <a:chExt cx="4932680" cy="4271772"/>
            </a:xfrm>
          </p:grpSpPr>
          <p:sp>
            <p:nvSpPr>
              <p:cNvPr id="23" name="Freeform 23"/>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24" name="Freeform 24"/>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25" name="Group 25"/>
            <p:cNvGrpSpPr/>
            <p:nvPr/>
          </p:nvGrpSpPr>
          <p:grpSpPr>
            <a:xfrm>
              <a:off x="5836140" y="3396358"/>
              <a:ext cx="4006411" cy="3469926"/>
              <a:chOff x="0" y="0"/>
              <a:chExt cx="6202680" cy="5372100"/>
            </a:xfrm>
          </p:grpSpPr>
          <p:sp>
            <p:nvSpPr>
              <p:cNvPr id="26" name="Freeform 26"/>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30708F"/>
              </a:solidFill>
            </p:spPr>
          </p:sp>
        </p:grpSp>
        <p:grpSp>
          <p:nvGrpSpPr>
            <p:cNvPr id="27" name="Group 27"/>
            <p:cNvGrpSpPr/>
            <p:nvPr/>
          </p:nvGrpSpPr>
          <p:grpSpPr>
            <a:xfrm>
              <a:off x="5860375" y="6819778"/>
              <a:ext cx="3957941" cy="3427634"/>
              <a:chOff x="0" y="0"/>
              <a:chExt cx="4932680" cy="4271772"/>
            </a:xfrm>
          </p:grpSpPr>
          <p:sp>
            <p:nvSpPr>
              <p:cNvPr id="28" name="Freeform 28"/>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29" name="Freeform 29"/>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30" name="Group 30"/>
            <p:cNvGrpSpPr/>
            <p:nvPr/>
          </p:nvGrpSpPr>
          <p:grpSpPr>
            <a:xfrm>
              <a:off x="5860375" y="0"/>
              <a:ext cx="3957941" cy="3427634"/>
              <a:chOff x="0" y="0"/>
              <a:chExt cx="4932680" cy="4271772"/>
            </a:xfrm>
          </p:grpSpPr>
          <p:sp>
            <p:nvSpPr>
              <p:cNvPr id="31" name="Freeform 31"/>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32" name="Freeform 32"/>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sp>
          <p:nvSpPr>
            <p:cNvPr id="33" name="TextBox 33"/>
            <p:cNvSpPr txBox="1"/>
            <p:nvPr/>
          </p:nvSpPr>
          <p:spPr>
            <a:xfrm>
              <a:off x="431341" y="4385169"/>
              <a:ext cx="3095259" cy="148594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Convención para reducir los casos de Apatridia (1961)</a:t>
              </a:r>
            </a:p>
          </p:txBody>
        </p:sp>
        <p:sp>
          <p:nvSpPr>
            <p:cNvPr id="34" name="TextBox 34"/>
            <p:cNvSpPr txBox="1"/>
            <p:nvPr/>
          </p:nvSpPr>
          <p:spPr>
            <a:xfrm>
              <a:off x="3382551" y="2374970"/>
              <a:ext cx="3095259" cy="2247334"/>
            </a:xfrm>
            <a:prstGeom prst="rect">
              <a:avLst/>
            </a:prstGeom>
          </p:spPr>
          <p:txBody>
            <a:bodyPr lIns="0" tIns="0" rIns="0" bIns="0" rtlCol="0" anchor="t">
              <a:spAutoFit/>
            </a:bodyPr>
            <a:lstStyle/>
            <a:p>
              <a:pPr algn="ctr">
                <a:lnSpc>
                  <a:spcPts val="1913"/>
                </a:lnSpc>
              </a:pPr>
              <a:r>
                <a:rPr lang="en-US" sz="1739" spc="-17">
                  <a:solidFill>
                    <a:srgbClr val="000000"/>
                  </a:solidFill>
                  <a:latin typeface="Inter Bold"/>
                </a:rPr>
                <a:t>Convención Internacional sobre la protección de los Derechos de Todos los Trabajadores Migratorios y sus Familias (1990)</a:t>
              </a:r>
            </a:p>
          </p:txBody>
        </p:sp>
        <p:sp>
          <p:nvSpPr>
            <p:cNvPr id="35" name="TextBox 35"/>
            <p:cNvSpPr txBox="1"/>
            <p:nvPr/>
          </p:nvSpPr>
          <p:spPr>
            <a:xfrm>
              <a:off x="12211479" y="4567839"/>
              <a:ext cx="3095259" cy="112060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Protocolo sobre el Estatuto de los Refugiados (1967)</a:t>
              </a:r>
            </a:p>
          </p:txBody>
        </p:sp>
        <p:sp>
          <p:nvSpPr>
            <p:cNvPr id="36" name="TextBox 36"/>
            <p:cNvSpPr txBox="1"/>
            <p:nvPr/>
          </p:nvSpPr>
          <p:spPr>
            <a:xfrm>
              <a:off x="3348669" y="6081567"/>
              <a:ext cx="2943047" cy="148594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Convención sobre el Estatuto de los Apátridas (1954) </a:t>
              </a:r>
            </a:p>
          </p:txBody>
        </p:sp>
        <p:sp>
          <p:nvSpPr>
            <p:cNvPr id="37" name="TextBox 37"/>
            <p:cNvSpPr txBox="1"/>
            <p:nvPr/>
          </p:nvSpPr>
          <p:spPr>
            <a:xfrm>
              <a:off x="9243974" y="2658147"/>
              <a:ext cx="3095259" cy="148594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Convención Americana de los Derechos </a:t>
              </a:r>
            </a:p>
            <a:p>
              <a:pPr algn="ctr">
                <a:lnSpc>
                  <a:spcPts val="2215"/>
                </a:lnSpc>
              </a:pPr>
              <a:r>
                <a:rPr lang="en-US" sz="2014" spc="-20">
                  <a:solidFill>
                    <a:srgbClr val="000000"/>
                  </a:solidFill>
                  <a:latin typeface="Inter Bold"/>
                </a:rPr>
                <a:t>Humanos (1969)</a:t>
              </a:r>
            </a:p>
          </p:txBody>
        </p:sp>
        <p:grpSp>
          <p:nvGrpSpPr>
            <p:cNvPr id="38" name="Group 38"/>
            <p:cNvGrpSpPr/>
            <p:nvPr/>
          </p:nvGrpSpPr>
          <p:grpSpPr>
            <a:xfrm>
              <a:off x="11780138" y="66241"/>
              <a:ext cx="3957941" cy="3427634"/>
              <a:chOff x="0" y="0"/>
              <a:chExt cx="4932680" cy="4271772"/>
            </a:xfrm>
          </p:grpSpPr>
          <p:sp>
            <p:nvSpPr>
              <p:cNvPr id="39" name="Freeform 39"/>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40" name="Freeform 40"/>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41" name="Group 41"/>
            <p:cNvGrpSpPr/>
            <p:nvPr/>
          </p:nvGrpSpPr>
          <p:grpSpPr>
            <a:xfrm>
              <a:off x="0" y="0"/>
              <a:ext cx="3957941" cy="3427634"/>
              <a:chOff x="0" y="0"/>
              <a:chExt cx="4932680" cy="4271772"/>
            </a:xfrm>
          </p:grpSpPr>
          <p:sp>
            <p:nvSpPr>
              <p:cNvPr id="42" name="Freeform 42"/>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43" name="Freeform 43"/>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44" name="Group 44"/>
            <p:cNvGrpSpPr/>
            <p:nvPr/>
          </p:nvGrpSpPr>
          <p:grpSpPr>
            <a:xfrm>
              <a:off x="14719553" y="1780058"/>
              <a:ext cx="3957941" cy="3427634"/>
              <a:chOff x="0" y="0"/>
              <a:chExt cx="4932680" cy="4271772"/>
            </a:xfrm>
          </p:grpSpPr>
          <p:sp>
            <p:nvSpPr>
              <p:cNvPr id="45" name="Freeform 45"/>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46" name="Freeform 46"/>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grpSp>
          <p:nvGrpSpPr>
            <p:cNvPr id="47" name="Group 47"/>
            <p:cNvGrpSpPr/>
            <p:nvPr/>
          </p:nvGrpSpPr>
          <p:grpSpPr>
            <a:xfrm>
              <a:off x="76106" y="6819778"/>
              <a:ext cx="3957941" cy="3427634"/>
              <a:chOff x="0" y="0"/>
              <a:chExt cx="4932680" cy="4271772"/>
            </a:xfrm>
          </p:grpSpPr>
          <p:sp>
            <p:nvSpPr>
              <p:cNvPr id="48" name="Freeform 48"/>
              <p:cNvSpPr/>
              <p:nvPr/>
            </p:nvSpPr>
            <p:spPr>
              <a:xfrm>
                <a:off x="14605" y="12700"/>
                <a:ext cx="4903343" cy="4246372"/>
              </a:xfrm>
              <a:custGeom>
                <a:avLst/>
                <a:gdLst/>
                <a:ahLst/>
                <a:cxnLst/>
                <a:rect l="l" t="t" r="r" b="b"/>
                <a:pathLst>
                  <a:path w="4903343" h="4246372">
                    <a:moveTo>
                      <a:pt x="4903343" y="2123186"/>
                    </a:moveTo>
                    <a:lnTo>
                      <a:pt x="3677539" y="4246372"/>
                    </a:lnTo>
                    <a:lnTo>
                      <a:pt x="1225931" y="4246372"/>
                    </a:lnTo>
                    <a:lnTo>
                      <a:pt x="0" y="2123186"/>
                    </a:lnTo>
                    <a:lnTo>
                      <a:pt x="1225931" y="0"/>
                    </a:lnTo>
                    <a:lnTo>
                      <a:pt x="3677539" y="0"/>
                    </a:lnTo>
                    <a:lnTo>
                      <a:pt x="4903343" y="2123186"/>
                    </a:lnTo>
                    <a:close/>
                  </a:path>
                </a:pathLst>
              </a:custGeom>
              <a:solidFill>
                <a:srgbClr val="FFFFFF"/>
              </a:solidFill>
            </p:spPr>
          </p:sp>
          <p:sp>
            <p:nvSpPr>
              <p:cNvPr id="49" name="Freeform 49"/>
              <p:cNvSpPr/>
              <p:nvPr/>
            </p:nvSpPr>
            <p:spPr>
              <a:xfrm>
                <a:off x="0" y="0"/>
                <a:ext cx="4932680" cy="4271772"/>
              </a:xfrm>
              <a:custGeom>
                <a:avLst/>
                <a:gdLst/>
                <a:ahLst/>
                <a:cxnLst/>
                <a:rect l="l" t="t" r="r" b="b"/>
                <a:pathLst>
                  <a:path w="4932680" h="4271772">
                    <a:moveTo>
                      <a:pt x="3699510" y="4271772"/>
                    </a:moveTo>
                    <a:lnTo>
                      <a:pt x="1233170" y="4271772"/>
                    </a:lnTo>
                    <a:lnTo>
                      <a:pt x="1229487" y="4265422"/>
                    </a:lnTo>
                    <a:lnTo>
                      <a:pt x="0" y="2135886"/>
                    </a:lnTo>
                    <a:lnTo>
                      <a:pt x="1233170" y="0"/>
                    </a:lnTo>
                    <a:lnTo>
                      <a:pt x="3699510" y="0"/>
                    </a:lnTo>
                    <a:lnTo>
                      <a:pt x="3703193" y="6350"/>
                    </a:lnTo>
                    <a:lnTo>
                      <a:pt x="4932680" y="2135886"/>
                    </a:lnTo>
                    <a:lnTo>
                      <a:pt x="4928997" y="2142236"/>
                    </a:lnTo>
                    <a:lnTo>
                      <a:pt x="3699510" y="4271772"/>
                    </a:lnTo>
                    <a:close/>
                    <a:moveTo>
                      <a:pt x="1247775" y="4246372"/>
                    </a:moveTo>
                    <a:lnTo>
                      <a:pt x="3684778" y="4246372"/>
                    </a:lnTo>
                    <a:lnTo>
                      <a:pt x="4903343" y="2135886"/>
                    </a:lnTo>
                    <a:lnTo>
                      <a:pt x="3684778" y="25400"/>
                    </a:lnTo>
                    <a:lnTo>
                      <a:pt x="1247775" y="25400"/>
                    </a:lnTo>
                    <a:lnTo>
                      <a:pt x="29337" y="2135886"/>
                    </a:lnTo>
                    <a:lnTo>
                      <a:pt x="1247775" y="4246372"/>
                    </a:lnTo>
                    <a:close/>
                  </a:path>
                </a:pathLst>
              </a:custGeom>
              <a:solidFill>
                <a:srgbClr val="30708F"/>
              </a:solidFill>
            </p:spPr>
          </p:sp>
        </p:grpSp>
        <p:sp>
          <p:nvSpPr>
            <p:cNvPr id="50" name="TextBox 50"/>
            <p:cNvSpPr txBox="1"/>
            <p:nvPr/>
          </p:nvSpPr>
          <p:spPr>
            <a:xfrm>
              <a:off x="12211479" y="7721869"/>
              <a:ext cx="3095259" cy="1582258"/>
            </a:xfrm>
            <a:prstGeom prst="rect">
              <a:avLst/>
            </a:prstGeom>
          </p:spPr>
          <p:txBody>
            <a:bodyPr lIns="0" tIns="0" rIns="0" bIns="0" rtlCol="0" anchor="t">
              <a:spAutoFit/>
            </a:bodyPr>
            <a:lstStyle/>
            <a:p>
              <a:pPr algn="ctr">
                <a:lnSpc>
                  <a:spcPts val="2347"/>
                </a:lnSpc>
              </a:pPr>
              <a:r>
                <a:rPr lang="en-US" sz="2134" u="sng" spc="-21">
                  <a:solidFill>
                    <a:srgbClr val="000000"/>
                  </a:solidFill>
                  <a:latin typeface="Inter Bold"/>
                </a:rPr>
                <a:t>Convención sobre el Estatuto de los Refugiados (1951)</a:t>
              </a:r>
            </a:p>
          </p:txBody>
        </p:sp>
        <p:sp>
          <p:nvSpPr>
            <p:cNvPr id="51" name="TextBox 51"/>
            <p:cNvSpPr txBox="1"/>
            <p:nvPr/>
          </p:nvSpPr>
          <p:spPr>
            <a:xfrm>
              <a:off x="6307354" y="925385"/>
              <a:ext cx="3095259" cy="185128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Declaración Americana de los Derechos y Deberes del hombre (1948)</a:t>
              </a:r>
            </a:p>
          </p:txBody>
        </p:sp>
        <p:sp>
          <p:nvSpPr>
            <p:cNvPr id="52" name="TextBox 52"/>
            <p:cNvSpPr txBox="1"/>
            <p:nvPr/>
          </p:nvSpPr>
          <p:spPr>
            <a:xfrm>
              <a:off x="6307354" y="7978054"/>
              <a:ext cx="3095259" cy="1120608"/>
            </a:xfrm>
            <a:prstGeom prst="rect">
              <a:avLst/>
            </a:prstGeom>
          </p:spPr>
          <p:txBody>
            <a:bodyPr lIns="0" tIns="0" rIns="0" bIns="0" rtlCol="0" anchor="t">
              <a:spAutoFit/>
            </a:bodyPr>
            <a:lstStyle/>
            <a:p>
              <a:pPr algn="ctr">
                <a:lnSpc>
                  <a:spcPts val="2215"/>
                </a:lnSpc>
              </a:pPr>
              <a:r>
                <a:rPr lang="en-US" sz="2014" spc="-20">
                  <a:solidFill>
                    <a:srgbClr val="000000"/>
                  </a:solidFill>
                  <a:latin typeface="Inter Bold"/>
                </a:rPr>
                <a:t>Declaración de Cartagena sobre Refugiados (1984)</a:t>
              </a:r>
            </a:p>
          </p:txBody>
        </p:sp>
        <p:sp>
          <p:nvSpPr>
            <p:cNvPr id="53" name="TextBox 53"/>
            <p:cNvSpPr txBox="1"/>
            <p:nvPr/>
          </p:nvSpPr>
          <p:spPr>
            <a:xfrm>
              <a:off x="6291716" y="4508962"/>
              <a:ext cx="3095259" cy="1426035"/>
            </a:xfrm>
            <a:prstGeom prst="rect">
              <a:avLst/>
            </a:prstGeom>
          </p:spPr>
          <p:txBody>
            <a:bodyPr lIns="0" tIns="0" rIns="0" bIns="0" rtlCol="0" anchor="t">
              <a:spAutoFit/>
            </a:bodyPr>
            <a:lstStyle/>
            <a:p>
              <a:pPr algn="ctr">
                <a:lnSpc>
                  <a:spcPts val="4154"/>
                </a:lnSpc>
              </a:pPr>
              <a:r>
                <a:rPr lang="en-US" sz="3777" spc="-37">
                  <a:solidFill>
                    <a:srgbClr val="F8F8F8"/>
                  </a:solidFill>
                  <a:latin typeface="Inter"/>
                </a:rPr>
                <a:t>CORPUS IURIS</a:t>
              </a:r>
            </a:p>
          </p:txBody>
        </p:sp>
        <p:sp>
          <p:nvSpPr>
            <p:cNvPr id="54" name="TextBox 54"/>
            <p:cNvSpPr txBox="1"/>
            <p:nvPr/>
          </p:nvSpPr>
          <p:spPr>
            <a:xfrm>
              <a:off x="15150894" y="2426823"/>
              <a:ext cx="3095259" cy="2240612"/>
            </a:xfrm>
            <a:prstGeom prst="rect">
              <a:avLst/>
            </a:prstGeom>
          </p:spPr>
          <p:txBody>
            <a:bodyPr lIns="0" tIns="0" rIns="0" bIns="0" rtlCol="0" anchor="t">
              <a:spAutoFit/>
            </a:bodyPr>
            <a:lstStyle/>
            <a:p>
              <a:pPr algn="ctr">
                <a:lnSpc>
                  <a:spcPts val="1477"/>
                </a:lnSpc>
              </a:pPr>
              <a:r>
                <a:rPr lang="en-US" sz="1343" spc="-13">
                  <a:solidFill>
                    <a:srgbClr val="000000"/>
                  </a:solidFill>
                  <a:latin typeface="Inter"/>
                </a:rPr>
                <a:t>Protocolo para Prevenir, Reprimir y sancionar la Trata de Personas, especialmente Mujeres y Niños, que complementa la Convención de las Naciones Unidas contra la Delincuencia Organizada Transnacional </a:t>
              </a:r>
            </a:p>
            <a:p>
              <a:pPr algn="ctr">
                <a:lnSpc>
                  <a:spcPts val="1477"/>
                </a:lnSpc>
              </a:pPr>
              <a:r>
                <a:rPr lang="en-US" sz="1343" spc="-13">
                  <a:solidFill>
                    <a:srgbClr val="000000"/>
                  </a:solidFill>
                  <a:latin typeface="Inter"/>
                </a:rPr>
                <a:t>(2000)</a:t>
              </a:r>
            </a:p>
          </p:txBody>
        </p:sp>
        <p:sp>
          <p:nvSpPr>
            <p:cNvPr id="55" name="TextBox 55"/>
            <p:cNvSpPr txBox="1"/>
            <p:nvPr/>
          </p:nvSpPr>
          <p:spPr>
            <a:xfrm>
              <a:off x="12211479" y="922335"/>
              <a:ext cx="3095259" cy="1857388"/>
            </a:xfrm>
            <a:prstGeom prst="rect">
              <a:avLst/>
            </a:prstGeom>
          </p:spPr>
          <p:txBody>
            <a:bodyPr lIns="0" tIns="0" rIns="0" bIns="0" rtlCol="0" anchor="t">
              <a:spAutoFit/>
            </a:bodyPr>
            <a:lstStyle/>
            <a:p>
              <a:pPr algn="ctr">
                <a:lnSpc>
                  <a:spcPts val="1846"/>
                </a:lnSpc>
              </a:pPr>
              <a:r>
                <a:rPr lang="en-US" sz="1678" spc="-16">
                  <a:solidFill>
                    <a:srgbClr val="000000"/>
                  </a:solidFill>
                  <a:latin typeface="Inter"/>
                </a:rPr>
                <a:t>Convención de las Naciones Unidas contra la Delincuencia Organizada. Transnacional </a:t>
              </a:r>
            </a:p>
            <a:p>
              <a:pPr algn="ctr">
                <a:lnSpc>
                  <a:spcPts val="1846"/>
                </a:lnSpc>
              </a:pPr>
              <a:r>
                <a:rPr lang="en-US" sz="1678" spc="-16">
                  <a:solidFill>
                    <a:srgbClr val="000000"/>
                  </a:solidFill>
                  <a:latin typeface="Inter"/>
                </a:rPr>
                <a:t>(2000)</a:t>
              </a:r>
            </a:p>
          </p:txBody>
        </p:sp>
        <p:sp>
          <p:nvSpPr>
            <p:cNvPr id="56" name="TextBox 56"/>
            <p:cNvSpPr txBox="1"/>
            <p:nvPr/>
          </p:nvSpPr>
          <p:spPr>
            <a:xfrm>
              <a:off x="583553" y="552928"/>
              <a:ext cx="2765116" cy="2331304"/>
            </a:xfrm>
            <a:prstGeom prst="rect">
              <a:avLst/>
            </a:prstGeom>
          </p:spPr>
          <p:txBody>
            <a:bodyPr lIns="0" tIns="0" rIns="0" bIns="0" rtlCol="0" anchor="t">
              <a:spAutoFit/>
            </a:bodyPr>
            <a:lstStyle/>
            <a:p>
              <a:pPr algn="ctr">
                <a:lnSpc>
                  <a:spcPts val="2009"/>
                </a:lnSpc>
              </a:pPr>
              <a:r>
                <a:rPr lang="en-US" sz="1826" spc="-18">
                  <a:solidFill>
                    <a:srgbClr val="000000"/>
                  </a:solidFill>
                  <a:latin typeface="Inter"/>
                </a:rPr>
                <a:t>Convención contra la Tortura y Otros Tratos o Penas Crueles, Inhumanos o Degradantes</a:t>
              </a:r>
            </a:p>
            <a:p>
              <a:pPr algn="ctr">
                <a:lnSpc>
                  <a:spcPts val="2009"/>
                </a:lnSpc>
              </a:pPr>
              <a:r>
                <a:rPr lang="en-US" sz="1826" spc="-18">
                  <a:solidFill>
                    <a:srgbClr val="000000"/>
                  </a:solidFill>
                  <a:latin typeface="Inter"/>
                </a:rPr>
                <a:t>(1987)</a:t>
              </a:r>
            </a:p>
          </p:txBody>
        </p:sp>
        <p:sp>
          <p:nvSpPr>
            <p:cNvPr id="57" name="TextBox 57"/>
            <p:cNvSpPr txBox="1"/>
            <p:nvPr/>
          </p:nvSpPr>
          <p:spPr>
            <a:xfrm>
              <a:off x="507447" y="7404684"/>
              <a:ext cx="2943047" cy="2216628"/>
            </a:xfrm>
            <a:prstGeom prst="rect">
              <a:avLst/>
            </a:prstGeom>
          </p:spPr>
          <p:txBody>
            <a:bodyPr lIns="0" tIns="0" rIns="0" bIns="0" rtlCol="0" anchor="t">
              <a:spAutoFit/>
            </a:bodyPr>
            <a:lstStyle/>
            <a:p>
              <a:pPr algn="ctr">
                <a:lnSpc>
                  <a:spcPts val="2215"/>
                </a:lnSpc>
              </a:pPr>
              <a:r>
                <a:rPr lang="en-US" sz="2014" spc="-20">
                  <a:solidFill>
                    <a:srgbClr val="000000"/>
                  </a:solidFill>
                  <a:latin typeface="Inter"/>
                </a:rPr>
                <a:t>Convención Interamericana sobre Desaparición de Personas</a:t>
              </a:r>
            </a:p>
            <a:p>
              <a:pPr algn="ctr">
                <a:lnSpc>
                  <a:spcPts val="2215"/>
                </a:lnSpc>
              </a:pPr>
              <a:r>
                <a:rPr lang="en-US" sz="2014" spc="-20">
                  <a:solidFill>
                    <a:srgbClr val="000000"/>
                  </a:solidFill>
                  <a:latin typeface="Inter"/>
                </a:rPr>
                <a:t>(1994)</a:t>
              </a:r>
            </a:p>
          </p:txBody>
        </p:sp>
        <p:sp>
          <p:nvSpPr>
            <p:cNvPr id="58" name="TextBox 58"/>
            <p:cNvSpPr txBox="1"/>
            <p:nvPr/>
          </p:nvSpPr>
          <p:spPr>
            <a:xfrm>
              <a:off x="9243974" y="5988202"/>
              <a:ext cx="3095259" cy="1582258"/>
            </a:xfrm>
            <a:prstGeom prst="rect">
              <a:avLst/>
            </a:prstGeom>
          </p:spPr>
          <p:txBody>
            <a:bodyPr lIns="0" tIns="0" rIns="0" bIns="0" rtlCol="0" anchor="t">
              <a:spAutoFit/>
            </a:bodyPr>
            <a:lstStyle/>
            <a:p>
              <a:pPr algn="ctr">
                <a:lnSpc>
                  <a:spcPts val="2347"/>
                </a:lnSpc>
              </a:pPr>
              <a:r>
                <a:rPr lang="en-US" sz="2134" u="sng" spc="-21">
                  <a:solidFill>
                    <a:srgbClr val="000000"/>
                  </a:solidFill>
                  <a:latin typeface="Inter Bold"/>
                </a:rPr>
                <a:t>Convención sobre los Derechos del Niño</a:t>
              </a:r>
            </a:p>
          </p:txBody>
        </p:sp>
      </p:grpSp>
      <p:grpSp>
        <p:nvGrpSpPr>
          <p:cNvPr id="59" name="Group 59"/>
          <p:cNvGrpSpPr/>
          <p:nvPr/>
        </p:nvGrpSpPr>
        <p:grpSpPr>
          <a:xfrm>
            <a:off x="0" y="9943319"/>
            <a:ext cx="7015182" cy="343681"/>
            <a:chOff x="0" y="0"/>
            <a:chExt cx="9353576" cy="458242"/>
          </a:xfrm>
        </p:grpSpPr>
        <p:grpSp>
          <p:nvGrpSpPr>
            <p:cNvPr id="60" name="Group 60"/>
            <p:cNvGrpSpPr/>
            <p:nvPr/>
          </p:nvGrpSpPr>
          <p:grpSpPr>
            <a:xfrm>
              <a:off x="0" y="0"/>
              <a:ext cx="9353576" cy="458242"/>
              <a:chOff x="0" y="0"/>
              <a:chExt cx="1847620" cy="90517"/>
            </a:xfrm>
          </p:grpSpPr>
          <p:sp>
            <p:nvSpPr>
              <p:cNvPr id="61" name="Freeform 61"/>
              <p:cNvSpPr/>
              <p:nvPr/>
            </p:nvSpPr>
            <p:spPr>
              <a:xfrm>
                <a:off x="0" y="0"/>
                <a:ext cx="1847620" cy="90517"/>
              </a:xfrm>
              <a:custGeom>
                <a:avLst/>
                <a:gdLst/>
                <a:ahLst/>
                <a:cxnLst/>
                <a:rect l="l" t="t" r="r" b="b"/>
                <a:pathLst>
                  <a:path w="1847620" h="90517">
                    <a:moveTo>
                      <a:pt x="0" y="0"/>
                    </a:moveTo>
                    <a:lnTo>
                      <a:pt x="1847620" y="0"/>
                    </a:lnTo>
                    <a:lnTo>
                      <a:pt x="1847620" y="90517"/>
                    </a:lnTo>
                    <a:lnTo>
                      <a:pt x="0" y="90517"/>
                    </a:lnTo>
                    <a:close/>
                  </a:path>
                </a:pathLst>
              </a:custGeom>
              <a:solidFill>
                <a:srgbClr val="30708F">
                  <a:alpha val="68627"/>
                </a:srgbClr>
              </a:solidFill>
            </p:spPr>
          </p:sp>
          <p:sp>
            <p:nvSpPr>
              <p:cNvPr id="62" name="TextBox 62"/>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63" name="TextBox 63"/>
            <p:cNvSpPr txBox="1"/>
            <p:nvPr/>
          </p:nvSpPr>
          <p:spPr>
            <a:xfrm>
              <a:off x="180200" y="112492"/>
              <a:ext cx="8993176" cy="242782"/>
            </a:xfrm>
            <a:prstGeom prst="rect">
              <a:avLst/>
            </a:prstGeom>
          </p:spPr>
          <p:txBody>
            <a:bodyPr lIns="0" tIns="0" rIns="0" bIns="0" rtlCol="0" anchor="t">
              <a:spAutoFit/>
            </a:bodyPr>
            <a:lstStyle/>
            <a:p>
              <a:pPr>
                <a:lnSpc>
                  <a:spcPts val="1495"/>
                </a:lnSpc>
              </a:pPr>
              <a:r>
                <a:rPr lang="en-US" sz="1300">
                  <a:solidFill>
                    <a:srgbClr val="FEFEFE"/>
                  </a:solidFill>
                  <a:latin typeface="Inter"/>
                </a:rPr>
                <a:t>Foto: Europa Press. Familia de migrantes venezolanos en su rura migratoria.</a:t>
              </a:r>
            </a:p>
          </p:txBody>
        </p:sp>
      </p:grpSp>
      <p:pic>
        <p:nvPicPr>
          <p:cNvPr id="64" name="Picture 64"/>
          <p:cNvPicPr>
            <a:picLocks noChangeAspect="1"/>
          </p:cNvPicPr>
          <p:nvPr/>
        </p:nvPicPr>
        <p:blipFill>
          <a:blip r:embed="rId3"/>
          <a:srcRect t="35174" b="33781"/>
          <a:stretch>
            <a:fillRect/>
          </a:stretch>
        </p:blipFill>
        <p:spPr>
          <a:xfrm>
            <a:off x="16218403" y="9644524"/>
            <a:ext cx="2069597" cy="642476"/>
          </a:xfrm>
          <a:prstGeom prst="rect">
            <a:avLst/>
          </a:prstGeom>
        </p:spPr>
      </p:pic>
      <p:sp>
        <p:nvSpPr>
          <p:cNvPr id="65" name="TextBox 65"/>
          <p:cNvSpPr txBox="1"/>
          <p:nvPr/>
        </p:nvSpPr>
        <p:spPr>
          <a:xfrm>
            <a:off x="1028700" y="643397"/>
            <a:ext cx="16230600" cy="485775"/>
          </a:xfrm>
          <a:prstGeom prst="rect">
            <a:avLst/>
          </a:prstGeom>
        </p:spPr>
        <p:txBody>
          <a:bodyPr lIns="0" tIns="0" rIns="0" bIns="0" rtlCol="0" anchor="t">
            <a:spAutoFit/>
          </a:bodyPr>
          <a:lstStyle/>
          <a:p>
            <a:pPr algn="ctr">
              <a:lnSpc>
                <a:spcPts val="3840"/>
              </a:lnSpc>
            </a:pPr>
            <a:r>
              <a:rPr lang="en-US" sz="3200" spc="-16">
                <a:solidFill>
                  <a:srgbClr val="000000"/>
                </a:solidFill>
                <a:latin typeface="Open Sans Bold"/>
              </a:rPr>
              <a:t>PROTECCIÓN A LA NIÑEZ MIGRANTE EN EL DERECHO INTERNACIONAL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08381"/>
            <a:ext cx="5994810" cy="2946567"/>
            <a:chOff x="0" y="0"/>
            <a:chExt cx="7993080" cy="3928756"/>
          </a:xfrm>
        </p:grpSpPr>
        <p:grpSp>
          <p:nvGrpSpPr>
            <p:cNvPr id="3" name="Group 3"/>
            <p:cNvGrpSpPr/>
            <p:nvPr/>
          </p:nvGrpSpPr>
          <p:grpSpPr>
            <a:xfrm>
              <a:off x="0" y="0"/>
              <a:ext cx="7993080" cy="3928756"/>
              <a:chOff x="0" y="0"/>
              <a:chExt cx="1578880" cy="776051"/>
            </a:xfrm>
          </p:grpSpPr>
          <p:sp>
            <p:nvSpPr>
              <p:cNvPr id="4" name="Freeform 4"/>
              <p:cNvSpPr/>
              <p:nvPr/>
            </p:nvSpPr>
            <p:spPr>
              <a:xfrm>
                <a:off x="0" y="0"/>
                <a:ext cx="1578880" cy="776051"/>
              </a:xfrm>
              <a:custGeom>
                <a:avLst/>
                <a:gdLst/>
                <a:ahLst/>
                <a:cxnLst/>
                <a:rect l="l" t="t" r="r" b="b"/>
                <a:pathLst>
                  <a:path w="1578880" h="776051">
                    <a:moveTo>
                      <a:pt x="0" y="0"/>
                    </a:moveTo>
                    <a:lnTo>
                      <a:pt x="1578880" y="0"/>
                    </a:lnTo>
                    <a:lnTo>
                      <a:pt x="1578880" y="776051"/>
                    </a:lnTo>
                    <a:lnTo>
                      <a:pt x="0" y="776051"/>
                    </a:lnTo>
                    <a:close/>
                  </a:path>
                </a:pathLst>
              </a:custGeom>
              <a:solidFill>
                <a:srgbClr val="7DA8BD"/>
              </a:solidFill>
            </p:spPr>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004"/>
                  </a:lnSpc>
                </a:pPr>
                <a:endParaRPr/>
              </a:p>
            </p:txBody>
          </p:sp>
        </p:grpSp>
        <p:sp>
          <p:nvSpPr>
            <p:cNvPr id="6" name="TextBox 6"/>
            <p:cNvSpPr txBox="1"/>
            <p:nvPr/>
          </p:nvSpPr>
          <p:spPr>
            <a:xfrm>
              <a:off x="389393" y="373073"/>
              <a:ext cx="7281167" cy="3201670"/>
            </a:xfrm>
            <a:prstGeom prst="rect">
              <a:avLst/>
            </a:prstGeom>
          </p:spPr>
          <p:txBody>
            <a:bodyPr lIns="0" tIns="0" rIns="0" bIns="0" rtlCol="0" anchor="t">
              <a:spAutoFit/>
            </a:bodyPr>
            <a:lstStyle/>
            <a:p>
              <a:pPr algn="just">
                <a:lnSpc>
                  <a:spcPts val="2759"/>
                </a:lnSpc>
              </a:pPr>
              <a:r>
                <a:rPr lang="en-US" sz="2399">
                  <a:solidFill>
                    <a:srgbClr val="000000"/>
                  </a:solidFill>
                  <a:latin typeface="Open Sans Bold"/>
                </a:rPr>
                <a:t>Opinión Consultiva OC-21 de 2014</a:t>
              </a:r>
              <a:r>
                <a:rPr lang="en-US" sz="2399">
                  <a:solidFill>
                    <a:srgbClr val="000000"/>
                  </a:solidFill>
                  <a:latin typeface="Open Sans"/>
                </a:rPr>
                <a:t> de la Corte Interamericana de Derechos Humanos "Derechos y garantías de niñas y niños en el contexto de la migración y/o en necesidad de protección internacional” (2014).</a:t>
              </a:r>
            </a:p>
          </p:txBody>
        </p:sp>
      </p:grpSp>
      <p:grpSp>
        <p:nvGrpSpPr>
          <p:cNvPr id="7" name="Group 7"/>
          <p:cNvGrpSpPr/>
          <p:nvPr/>
        </p:nvGrpSpPr>
        <p:grpSpPr>
          <a:xfrm>
            <a:off x="7201599" y="2708384"/>
            <a:ext cx="4709595" cy="2946563"/>
            <a:chOff x="0" y="0"/>
            <a:chExt cx="1240387" cy="776050"/>
          </a:xfrm>
        </p:grpSpPr>
        <p:sp>
          <p:nvSpPr>
            <p:cNvPr id="8" name="Freeform 8"/>
            <p:cNvSpPr/>
            <p:nvPr/>
          </p:nvSpPr>
          <p:spPr>
            <a:xfrm>
              <a:off x="0" y="0"/>
              <a:ext cx="1240387" cy="776050"/>
            </a:xfrm>
            <a:custGeom>
              <a:avLst/>
              <a:gdLst/>
              <a:ahLst/>
              <a:cxnLst/>
              <a:rect l="l" t="t" r="r" b="b"/>
              <a:pathLst>
                <a:path w="1240387" h="776050">
                  <a:moveTo>
                    <a:pt x="0" y="0"/>
                  </a:moveTo>
                  <a:lnTo>
                    <a:pt x="1240387" y="0"/>
                  </a:lnTo>
                  <a:lnTo>
                    <a:pt x="1240387" y="776050"/>
                  </a:lnTo>
                  <a:lnTo>
                    <a:pt x="0" y="776050"/>
                  </a:lnTo>
                  <a:close/>
                </a:path>
              </a:pathLst>
            </a:custGeom>
            <a:solidFill>
              <a:srgbClr val="BABEBF"/>
            </a:solidFill>
          </p:spPr>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7393557" y="2966233"/>
            <a:ext cx="4169735" cy="2338705"/>
          </a:xfrm>
          <a:prstGeom prst="rect">
            <a:avLst/>
          </a:prstGeom>
        </p:spPr>
        <p:txBody>
          <a:bodyPr lIns="0" tIns="0" rIns="0" bIns="0" rtlCol="0" anchor="t">
            <a:spAutoFit/>
          </a:bodyPr>
          <a:lstStyle/>
          <a:p>
            <a:pPr algn="just">
              <a:lnSpc>
                <a:spcPts val="2644"/>
              </a:lnSpc>
            </a:pPr>
            <a:r>
              <a:rPr lang="en-US" sz="2299">
                <a:solidFill>
                  <a:srgbClr val="000000"/>
                </a:solidFill>
                <a:latin typeface="Open Sans Bold"/>
              </a:rPr>
              <a:t>Conferencia Regional sobre Migración (CRM): </a:t>
            </a:r>
            <a:r>
              <a:rPr lang="en-US" sz="2299">
                <a:solidFill>
                  <a:srgbClr val="000000"/>
                </a:solidFill>
                <a:latin typeface="Open Sans"/>
              </a:rPr>
              <a:t>“Lineamientos Regionales de Actuación para la Protección Integral para la Niñez y Adolescencia en el Contexto de la Migración” (2016).</a:t>
            </a:r>
          </a:p>
        </p:txBody>
      </p:sp>
      <p:grpSp>
        <p:nvGrpSpPr>
          <p:cNvPr id="11" name="Group 11"/>
          <p:cNvGrpSpPr/>
          <p:nvPr/>
        </p:nvGrpSpPr>
        <p:grpSpPr>
          <a:xfrm>
            <a:off x="9301563" y="5881899"/>
            <a:ext cx="4686607" cy="2946567"/>
            <a:chOff x="0" y="0"/>
            <a:chExt cx="6248810" cy="3928756"/>
          </a:xfrm>
        </p:grpSpPr>
        <p:grpSp>
          <p:nvGrpSpPr>
            <p:cNvPr id="12" name="Group 12"/>
            <p:cNvGrpSpPr/>
            <p:nvPr/>
          </p:nvGrpSpPr>
          <p:grpSpPr>
            <a:xfrm>
              <a:off x="0" y="0"/>
              <a:ext cx="6248810" cy="3928756"/>
              <a:chOff x="0" y="0"/>
              <a:chExt cx="1234333" cy="776051"/>
            </a:xfrm>
          </p:grpSpPr>
          <p:sp>
            <p:nvSpPr>
              <p:cNvPr id="13" name="Freeform 13"/>
              <p:cNvSpPr/>
              <p:nvPr/>
            </p:nvSpPr>
            <p:spPr>
              <a:xfrm>
                <a:off x="0" y="0"/>
                <a:ext cx="1234333" cy="776051"/>
              </a:xfrm>
              <a:custGeom>
                <a:avLst/>
                <a:gdLst/>
                <a:ahLst/>
                <a:cxnLst/>
                <a:rect l="l" t="t" r="r" b="b"/>
                <a:pathLst>
                  <a:path w="1234333" h="776051">
                    <a:moveTo>
                      <a:pt x="0" y="0"/>
                    </a:moveTo>
                    <a:lnTo>
                      <a:pt x="1234333" y="0"/>
                    </a:lnTo>
                    <a:lnTo>
                      <a:pt x="1234333" y="776051"/>
                    </a:lnTo>
                    <a:lnTo>
                      <a:pt x="0" y="776051"/>
                    </a:lnTo>
                    <a:close/>
                  </a:path>
                </a:pathLst>
              </a:custGeom>
              <a:solidFill>
                <a:srgbClr val="7DA8BD"/>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2004"/>
                  </a:lnSpc>
                </a:pPr>
                <a:endParaRPr/>
              </a:p>
            </p:txBody>
          </p:sp>
        </p:grpSp>
        <p:sp>
          <p:nvSpPr>
            <p:cNvPr id="15" name="TextBox 15"/>
            <p:cNvSpPr txBox="1"/>
            <p:nvPr/>
          </p:nvSpPr>
          <p:spPr>
            <a:xfrm>
              <a:off x="344144" y="134938"/>
              <a:ext cx="5560522" cy="3565948"/>
            </a:xfrm>
            <a:prstGeom prst="rect">
              <a:avLst/>
            </a:prstGeom>
          </p:spPr>
          <p:txBody>
            <a:bodyPr lIns="0" tIns="0" rIns="0" bIns="0" rtlCol="0" anchor="t">
              <a:spAutoFit/>
            </a:bodyPr>
            <a:lstStyle/>
            <a:p>
              <a:pPr algn="just">
                <a:lnSpc>
                  <a:spcPts val="2644"/>
                </a:lnSpc>
              </a:pPr>
              <a:r>
                <a:rPr lang="en-US" sz="2299">
                  <a:solidFill>
                    <a:srgbClr val="000000"/>
                  </a:solidFill>
                  <a:latin typeface="Open Sans Bold"/>
                </a:rPr>
                <a:t>Conferencia Suramericana sobre Migraciones (CSM):</a:t>
              </a:r>
              <a:r>
                <a:rPr lang="en-US" sz="2299">
                  <a:solidFill>
                    <a:srgbClr val="000000"/>
                  </a:solidFill>
                  <a:latin typeface="Open Sans"/>
                </a:rPr>
                <a:t> “Recomendaciones Complementarias para los niños, niñas y adolescentes migrantes en el contexto de la Pandemia por COVID-19” (2021).</a:t>
              </a:r>
            </a:p>
          </p:txBody>
        </p:sp>
      </p:grpSp>
      <p:grpSp>
        <p:nvGrpSpPr>
          <p:cNvPr id="16" name="Group 16"/>
          <p:cNvGrpSpPr/>
          <p:nvPr/>
        </p:nvGrpSpPr>
        <p:grpSpPr>
          <a:xfrm>
            <a:off x="12092169" y="2708384"/>
            <a:ext cx="5167131" cy="2946563"/>
            <a:chOff x="0" y="0"/>
            <a:chExt cx="1360890" cy="776050"/>
          </a:xfrm>
        </p:grpSpPr>
        <p:sp>
          <p:nvSpPr>
            <p:cNvPr id="17" name="Freeform 17"/>
            <p:cNvSpPr/>
            <p:nvPr/>
          </p:nvSpPr>
          <p:spPr>
            <a:xfrm>
              <a:off x="0" y="0"/>
              <a:ext cx="1360890" cy="776050"/>
            </a:xfrm>
            <a:custGeom>
              <a:avLst/>
              <a:gdLst/>
              <a:ahLst/>
              <a:cxnLst/>
              <a:rect l="l" t="t" r="r" b="b"/>
              <a:pathLst>
                <a:path w="1360890" h="776050">
                  <a:moveTo>
                    <a:pt x="0" y="0"/>
                  </a:moveTo>
                  <a:lnTo>
                    <a:pt x="1360890" y="0"/>
                  </a:lnTo>
                  <a:lnTo>
                    <a:pt x="1360890" y="776050"/>
                  </a:lnTo>
                  <a:lnTo>
                    <a:pt x="0" y="776050"/>
                  </a:lnTo>
                  <a:close/>
                </a:path>
              </a:pathLst>
            </a:custGeom>
            <a:solidFill>
              <a:srgbClr val="7DA8BD"/>
            </a:solidFill>
          </p:spPr>
        </p:sp>
        <p:sp>
          <p:nvSpPr>
            <p:cNvPr id="18" name="TextBox 18"/>
            <p:cNvSpPr txBox="1"/>
            <p:nvPr/>
          </p:nvSpPr>
          <p:spPr>
            <a:xfrm>
              <a:off x="0" y="-9525"/>
              <a:ext cx="812800" cy="822325"/>
            </a:xfrm>
            <a:prstGeom prst="rect">
              <a:avLst/>
            </a:prstGeom>
          </p:spPr>
          <p:txBody>
            <a:bodyPr lIns="50800" tIns="50800" rIns="50800" bIns="50800" rtlCol="0" anchor="ctr"/>
            <a:lstStyle/>
            <a:p>
              <a:pPr algn="ctr">
                <a:lnSpc>
                  <a:spcPts val="2004"/>
                </a:lnSpc>
              </a:pPr>
              <a:endParaRPr/>
            </a:p>
          </p:txBody>
        </p:sp>
      </p:grpSp>
      <p:sp>
        <p:nvSpPr>
          <p:cNvPr id="19" name="TextBox 19"/>
          <p:cNvSpPr txBox="1"/>
          <p:nvPr/>
        </p:nvSpPr>
        <p:spPr>
          <a:xfrm>
            <a:off x="12294927" y="2833200"/>
            <a:ext cx="4761616" cy="2519045"/>
          </a:xfrm>
          <a:prstGeom prst="rect">
            <a:avLst/>
          </a:prstGeom>
        </p:spPr>
        <p:txBody>
          <a:bodyPr lIns="0" tIns="0" rIns="0" bIns="0" rtlCol="0" anchor="t">
            <a:spAutoFit/>
          </a:bodyPr>
          <a:lstStyle/>
          <a:p>
            <a:pPr algn="just">
              <a:lnSpc>
                <a:spcPts val="2529"/>
              </a:lnSpc>
            </a:pPr>
            <a:r>
              <a:rPr lang="en-US" sz="2199">
                <a:solidFill>
                  <a:srgbClr val="000000"/>
                </a:solidFill>
                <a:latin typeface="Open Sans Bold"/>
              </a:rPr>
              <a:t>Observación General Conjunta núm. 3 y núm. 22 y Observación General Conjunta núm. 4 y núm. 23 </a:t>
            </a:r>
            <a:r>
              <a:rPr lang="en-US" sz="2199">
                <a:solidFill>
                  <a:srgbClr val="000000"/>
                </a:solidFill>
                <a:latin typeface="Open Sans"/>
              </a:rPr>
              <a:t>del Comité de Protección de los Derechos de Todos los Trabajadores Migratorios y de sus Familiares y el Comité de los Derechos del Niño (2017).</a:t>
            </a:r>
          </a:p>
        </p:txBody>
      </p:sp>
      <p:grpSp>
        <p:nvGrpSpPr>
          <p:cNvPr id="20" name="Group 20"/>
          <p:cNvGrpSpPr/>
          <p:nvPr/>
        </p:nvGrpSpPr>
        <p:grpSpPr>
          <a:xfrm>
            <a:off x="4299829" y="5881899"/>
            <a:ext cx="4847713" cy="2946567"/>
            <a:chOff x="0" y="0"/>
            <a:chExt cx="6463617" cy="3928756"/>
          </a:xfrm>
        </p:grpSpPr>
        <p:grpSp>
          <p:nvGrpSpPr>
            <p:cNvPr id="21" name="Group 21"/>
            <p:cNvGrpSpPr/>
            <p:nvPr/>
          </p:nvGrpSpPr>
          <p:grpSpPr>
            <a:xfrm>
              <a:off x="0" y="0"/>
              <a:ext cx="6463617" cy="3928756"/>
              <a:chOff x="0" y="0"/>
              <a:chExt cx="1276764" cy="776051"/>
            </a:xfrm>
          </p:grpSpPr>
          <p:sp>
            <p:nvSpPr>
              <p:cNvPr id="22" name="Freeform 22"/>
              <p:cNvSpPr/>
              <p:nvPr/>
            </p:nvSpPr>
            <p:spPr>
              <a:xfrm>
                <a:off x="0" y="0"/>
                <a:ext cx="1276764" cy="776051"/>
              </a:xfrm>
              <a:custGeom>
                <a:avLst/>
                <a:gdLst/>
                <a:ahLst/>
                <a:cxnLst/>
                <a:rect l="l" t="t" r="r" b="b"/>
                <a:pathLst>
                  <a:path w="1276764" h="776051">
                    <a:moveTo>
                      <a:pt x="0" y="0"/>
                    </a:moveTo>
                    <a:lnTo>
                      <a:pt x="1276764" y="0"/>
                    </a:lnTo>
                    <a:lnTo>
                      <a:pt x="1276764" y="776051"/>
                    </a:lnTo>
                    <a:lnTo>
                      <a:pt x="0" y="776051"/>
                    </a:lnTo>
                    <a:close/>
                  </a:path>
                </a:pathLst>
              </a:custGeom>
              <a:solidFill>
                <a:srgbClr val="BABEBF"/>
              </a:solidFill>
            </p:spPr>
          </p:sp>
          <p:sp>
            <p:nvSpPr>
              <p:cNvPr id="23" name="TextBox 23"/>
              <p:cNvSpPr txBox="1"/>
              <p:nvPr/>
            </p:nvSpPr>
            <p:spPr>
              <a:xfrm>
                <a:off x="0" y="-9525"/>
                <a:ext cx="812800" cy="822325"/>
              </a:xfrm>
              <a:prstGeom prst="rect">
                <a:avLst/>
              </a:prstGeom>
            </p:spPr>
            <p:txBody>
              <a:bodyPr lIns="50800" tIns="50800" rIns="50800" bIns="50800" rtlCol="0" anchor="ctr"/>
              <a:lstStyle/>
              <a:p>
                <a:pPr algn="ctr">
                  <a:lnSpc>
                    <a:spcPts val="2004"/>
                  </a:lnSpc>
                </a:pPr>
                <a:endParaRPr/>
              </a:p>
            </p:txBody>
          </p:sp>
        </p:grpSp>
        <p:sp>
          <p:nvSpPr>
            <p:cNvPr id="24" name="TextBox 24"/>
            <p:cNvSpPr txBox="1"/>
            <p:nvPr/>
          </p:nvSpPr>
          <p:spPr>
            <a:xfrm>
              <a:off x="344158" y="373068"/>
              <a:ext cx="5724393" cy="3201670"/>
            </a:xfrm>
            <a:prstGeom prst="rect">
              <a:avLst/>
            </a:prstGeom>
          </p:spPr>
          <p:txBody>
            <a:bodyPr lIns="0" tIns="0" rIns="0" bIns="0" rtlCol="0" anchor="t">
              <a:spAutoFit/>
            </a:bodyPr>
            <a:lstStyle/>
            <a:p>
              <a:pPr algn="just">
                <a:lnSpc>
                  <a:spcPts val="2759"/>
                </a:lnSpc>
              </a:pPr>
              <a:r>
                <a:rPr lang="en-US" sz="2399">
                  <a:solidFill>
                    <a:srgbClr val="000000"/>
                  </a:solidFill>
                  <a:latin typeface="Open Sans Bold"/>
                </a:rPr>
                <a:t>“Principios Interamericanos sobre los derechos humanos de todas las personas migrantes, refugiadas, apátridas y las víctimas de la trata de personas” </a:t>
              </a:r>
              <a:r>
                <a:rPr lang="en-US" sz="2399">
                  <a:solidFill>
                    <a:srgbClr val="000000"/>
                  </a:solidFill>
                  <a:latin typeface="Open Sans"/>
                </a:rPr>
                <a:t>de la CIDH (2019).</a:t>
              </a:r>
            </a:p>
          </p:txBody>
        </p:sp>
      </p:grpSp>
      <p:sp>
        <p:nvSpPr>
          <p:cNvPr id="25" name="TextBox 25"/>
          <p:cNvSpPr txBox="1"/>
          <p:nvPr/>
        </p:nvSpPr>
        <p:spPr>
          <a:xfrm>
            <a:off x="1028700" y="993881"/>
            <a:ext cx="16508989" cy="1276350"/>
          </a:xfrm>
          <a:prstGeom prst="rect">
            <a:avLst/>
          </a:prstGeom>
        </p:spPr>
        <p:txBody>
          <a:bodyPr lIns="0" tIns="0" rIns="0" bIns="0" rtlCol="0" anchor="t">
            <a:spAutoFit/>
          </a:bodyPr>
          <a:lstStyle/>
          <a:p>
            <a:pPr algn="ctr">
              <a:lnSpc>
                <a:spcPts val="5039"/>
              </a:lnSpc>
            </a:pPr>
            <a:r>
              <a:rPr lang="en-US" sz="4199" spc="-20">
                <a:solidFill>
                  <a:srgbClr val="000000"/>
                </a:solidFill>
                <a:latin typeface="Open Sans Bold"/>
              </a:rPr>
              <a:t>VOLCANDO LA ATENCIÓN A LA NIÑEZ MIGRANTE EN LAS AMÉRICAS</a:t>
            </a:r>
          </a:p>
        </p:txBody>
      </p:sp>
      <p:pic>
        <p:nvPicPr>
          <p:cNvPr id="26" name="Picture 26"/>
          <p:cNvPicPr>
            <a:picLocks noChangeAspect="1"/>
          </p:cNvPicPr>
          <p:nvPr/>
        </p:nvPicPr>
        <p:blipFill>
          <a:blip r:embed="rId2"/>
          <a:srcRect t="35174" b="33781"/>
          <a:stretch>
            <a:fillRect/>
          </a:stretch>
        </p:blipFill>
        <p:spPr>
          <a:xfrm>
            <a:off x="16218403" y="9644524"/>
            <a:ext cx="2069597" cy="6424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2765" y="2563966"/>
            <a:ext cx="6492240" cy="0"/>
          </a:xfrm>
          <a:prstGeom prst="line">
            <a:avLst/>
          </a:prstGeom>
          <a:ln w="38100" cap="flat">
            <a:solidFill>
              <a:srgbClr val="FFFFFF"/>
            </a:solidFill>
            <a:prstDash val="solid"/>
            <a:headEnd type="none" w="sm" len="sm"/>
            <a:tailEnd type="none" w="sm" len="sm"/>
          </a:ln>
        </p:spPr>
      </p:sp>
      <p:sp>
        <p:nvSpPr>
          <p:cNvPr id="3" name="TextBox 3"/>
          <p:cNvSpPr txBox="1"/>
          <p:nvPr/>
        </p:nvSpPr>
        <p:spPr>
          <a:xfrm>
            <a:off x="1028700" y="1028700"/>
            <a:ext cx="16230600" cy="838200"/>
          </a:xfrm>
          <a:prstGeom prst="rect">
            <a:avLst/>
          </a:prstGeom>
        </p:spPr>
        <p:txBody>
          <a:bodyPr lIns="0" tIns="0" rIns="0" bIns="0" rtlCol="0" anchor="t">
            <a:spAutoFit/>
          </a:bodyPr>
          <a:lstStyle/>
          <a:p>
            <a:pPr algn="ctr">
              <a:lnSpc>
                <a:spcPts val="3360"/>
              </a:lnSpc>
            </a:pPr>
            <a:r>
              <a:rPr lang="en-US" sz="2800" spc="151">
                <a:solidFill>
                  <a:srgbClr val="000000"/>
                </a:solidFill>
                <a:latin typeface="Open Sans Bold"/>
              </a:rPr>
              <a:t>EL PRINCIPIO DE INTERÉS SUPERIOR DE LA NIÑEZ DEBE ORIENTAR EL ABORDAJE DE LOS CASOS QUE INVOLUCRAN A NIÑOS, NIÑAS Y ADOLESCENTES MIGRANTES</a:t>
            </a:r>
          </a:p>
        </p:txBody>
      </p:sp>
      <p:sp>
        <p:nvSpPr>
          <p:cNvPr id="4" name="TextBox 4"/>
          <p:cNvSpPr txBox="1"/>
          <p:nvPr/>
        </p:nvSpPr>
        <p:spPr>
          <a:xfrm>
            <a:off x="6523008" y="2508632"/>
            <a:ext cx="10736292" cy="5139690"/>
          </a:xfrm>
          <a:prstGeom prst="rect">
            <a:avLst/>
          </a:prstGeom>
        </p:spPr>
        <p:txBody>
          <a:bodyPr lIns="0" tIns="0" rIns="0" bIns="0" rtlCol="0" anchor="t">
            <a:spAutoFit/>
          </a:bodyPr>
          <a:lstStyle/>
          <a:p>
            <a:pPr algn="just">
              <a:lnSpc>
                <a:spcPts val="2760"/>
              </a:lnSpc>
            </a:pPr>
            <a:r>
              <a:rPr lang="en-US" sz="2400">
                <a:solidFill>
                  <a:srgbClr val="000000"/>
                </a:solidFill>
                <a:latin typeface="Open Sans"/>
              </a:rPr>
              <a:t>El Comité para la Protección de los Derechos de Todos los Trabajadores Migratorios y de sus Familiares y el Comité de los Derechos del Niño han enfatizado en que </a:t>
            </a:r>
          </a:p>
          <a:p>
            <a:pPr algn="just">
              <a:lnSpc>
                <a:spcPts val="2760"/>
              </a:lnSpc>
            </a:pPr>
            <a:endParaRPr lang="en-US" sz="2400">
              <a:solidFill>
                <a:srgbClr val="000000"/>
              </a:solidFill>
              <a:latin typeface="Open Sans"/>
            </a:endParaRPr>
          </a:p>
          <a:p>
            <a:pPr marL="518162" lvl="1" indent="-259081" algn="just">
              <a:lnSpc>
                <a:spcPts val="2760"/>
              </a:lnSpc>
              <a:buFont typeface="Arial"/>
              <a:buChar char="•"/>
            </a:pPr>
            <a:r>
              <a:rPr lang="en-US" sz="2400">
                <a:solidFill>
                  <a:srgbClr val="000000"/>
                </a:solidFill>
                <a:latin typeface="Open Sans"/>
              </a:rPr>
              <a:t>“</a:t>
            </a:r>
            <a:r>
              <a:rPr lang="en-US" sz="2400">
                <a:solidFill>
                  <a:srgbClr val="000000"/>
                </a:solidFill>
                <a:latin typeface="Open Sans Bold"/>
              </a:rPr>
              <a:t>Los Estados deben velar por que en el contexto de la migración internacional, los niños sean tratados ante todo como niños”.</a:t>
            </a:r>
          </a:p>
          <a:p>
            <a:pPr algn="just">
              <a:lnSpc>
                <a:spcPts val="2760"/>
              </a:lnSpc>
            </a:pPr>
            <a:endParaRPr lang="en-US" sz="2400">
              <a:solidFill>
                <a:srgbClr val="000000"/>
              </a:solidFill>
              <a:latin typeface="Open Sans Bold"/>
            </a:endParaRPr>
          </a:p>
          <a:p>
            <a:pPr marL="518162" lvl="1" indent="-259081" algn="just">
              <a:lnSpc>
                <a:spcPts val="2760"/>
              </a:lnSpc>
              <a:buFont typeface="Arial"/>
              <a:buChar char="•"/>
            </a:pPr>
            <a:r>
              <a:rPr lang="en-US" sz="2400">
                <a:solidFill>
                  <a:srgbClr val="000000"/>
                </a:solidFill>
                <a:latin typeface="Open Sans"/>
              </a:rPr>
              <a:t>Las niñas y niños migrantes deben ser protegidos durante todo el periodo comprendido </a:t>
            </a:r>
            <a:r>
              <a:rPr lang="en-US" sz="2400">
                <a:solidFill>
                  <a:srgbClr val="000000"/>
                </a:solidFill>
                <a:latin typeface="Open Sans Bold"/>
              </a:rPr>
              <a:t>hasta los 18 años de edad.</a:t>
            </a:r>
          </a:p>
          <a:p>
            <a:pPr algn="just">
              <a:lnSpc>
                <a:spcPts val="2760"/>
              </a:lnSpc>
            </a:pPr>
            <a:endParaRPr lang="en-US" sz="2400">
              <a:solidFill>
                <a:srgbClr val="000000"/>
              </a:solidFill>
              <a:latin typeface="Open Sans Bold"/>
            </a:endParaRPr>
          </a:p>
          <a:p>
            <a:pPr marL="518162" lvl="1" indent="-259081" algn="just">
              <a:lnSpc>
                <a:spcPts val="2760"/>
              </a:lnSpc>
              <a:buFont typeface="Arial"/>
              <a:buChar char="•"/>
            </a:pPr>
            <a:r>
              <a:rPr lang="en-US" sz="2400">
                <a:solidFill>
                  <a:srgbClr val="000000"/>
                </a:solidFill>
                <a:latin typeface="Open Sans"/>
              </a:rPr>
              <a:t>Se deben implementar medidas de protección para los niños y niñas con edades </a:t>
            </a:r>
            <a:r>
              <a:rPr lang="en-US" sz="2400">
                <a:solidFill>
                  <a:srgbClr val="000000"/>
                </a:solidFill>
                <a:latin typeface="Open Sans Bold"/>
              </a:rPr>
              <a:t>entre los 15 y 18 años</a:t>
            </a:r>
            <a:r>
              <a:rPr lang="en-US" sz="2400">
                <a:solidFill>
                  <a:srgbClr val="000000"/>
                </a:solidFill>
                <a:latin typeface="Open Sans"/>
              </a:rPr>
              <a:t> ya que usualmente reciben un menor nivel de protección porque pueden ser considerados como adultos.</a:t>
            </a:r>
          </a:p>
          <a:p>
            <a:pPr algn="just">
              <a:lnSpc>
                <a:spcPts val="2760"/>
              </a:lnSpc>
            </a:pPr>
            <a:endParaRPr lang="en-US" sz="2400">
              <a:solidFill>
                <a:srgbClr val="000000"/>
              </a:solidFill>
              <a:latin typeface="Open Sans"/>
            </a:endParaRPr>
          </a:p>
        </p:txBody>
      </p:sp>
      <p:sp>
        <p:nvSpPr>
          <p:cNvPr id="5" name="TextBox 5"/>
          <p:cNvSpPr txBox="1"/>
          <p:nvPr/>
        </p:nvSpPr>
        <p:spPr>
          <a:xfrm>
            <a:off x="7833504" y="7657847"/>
            <a:ext cx="8115300" cy="457835"/>
          </a:xfrm>
          <a:prstGeom prst="rect">
            <a:avLst/>
          </a:prstGeom>
        </p:spPr>
        <p:txBody>
          <a:bodyPr lIns="0" tIns="0" rIns="0" bIns="0" rtlCol="0" anchor="t">
            <a:spAutoFit/>
          </a:bodyPr>
          <a:lstStyle/>
          <a:p>
            <a:pPr algn="ctr">
              <a:lnSpc>
                <a:spcPts val="1840"/>
              </a:lnSpc>
            </a:pPr>
            <a:r>
              <a:rPr lang="en-US" sz="1600">
                <a:solidFill>
                  <a:srgbClr val="30708F"/>
                </a:solidFill>
                <a:latin typeface="Open Sans"/>
              </a:rPr>
              <a:t>Observación General Conjunta Núm. 3 y Núm. 22 y Observación General Conjunta Núm. 4 y Núm. 23. </a:t>
            </a:r>
          </a:p>
        </p:txBody>
      </p:sp>
      <p:pic>
        <p:nvPicPr>
          <p:cNvPr id="6" name="Picture 6"/>
          <p:cNvPicPr>
            <a:picLocks noChangeAspect="1"/>
          </p:cNvPicPr>
          <p:nvPr/>
        </p:nvPicPr>
        <p:blipFill>
          <a:blip r:embed="rId2"/>
          <a:srcRect t="3157"/>
          <a:stretch>
            <a:fillRect/>
          </a:stretch>
        </p:blipFill>
        <p:spPr>
          <a:xfrm>
            <a:off x="0" y="2098440"/>
            <a:ext cx="6279247" cy="9121500"/>
          </a:xfrm>
          <a:prstGeom prst="rect">
            <a:avLst/>
          </a:prstGeom>
        </p:spPr>
      </p:pic>
      <p:grpSp>
        <p:nvGrpSpPr>
          <p:cNvPr id="7" name="Group 7"/>
          <p:cNvGrpSpPr/>
          <p:nvPr/>
        </p:nvGrpSpPr>
        <p:grpSpPr>
          <a:xfrm>
            <a:off x="0" y="9828187"/>
            <a:ext cx="5589475" cy="458813"/>
            <a:chOff x="0" y="0"/>
            <a:chExt cx="1472125" cy="120840"/>
          </a:xfrm>
        </p:grpSpPr>
        <p:sp>
          <p:nvSpPr>
            <p:cNvPr id="8" name="Freeform 8"/>
            <p:cNvSpPr/>
            <p:nvPr/>
          </p:nvSpPr>
          <p:spPr>
            <a:xfrm>
              <a:off x="0" y="0"/>
              <a:ext cx="1472125" cy="120840"/>
            </a:xfrm>
            <a:custGeom>
              <a:avLst/>
              <a:gdLst/>
              <a:ahLst/>
              <a:cxnLst/>
              <a:rect l="l" t="t" r="r" b="b"/>
              <a:pathLst>
                <a:path w="1472125" h="120840">
                  <a:moveTo>
                    <a:pt x="0" y="0"/>
                  </a:moveTo>
                  <a:lnTo>
                    <a:pt x="1472125" y="0"/>
                  </a:lnTo>
                  <a:lnTo>
                    <a:pt x="1472125" y="120840"/>
                  </a:lnTo>
                  <a:lnTo>
                    <a:pt x="0" y="120840"/>
                  </a:lnTo>
                  <a:close/>
                </a:path>
              </a:pathLst>
            </a:custGeom>
            <a:solidFill>
              <a:srgbClr val="30708F">
                <a:alpha val="68627"/>
              </a:srgbClr>
            </a:solidFill>
          </p:spPr>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0" name="TextBox 10"/>
          <p:cNvSpPr txBox="1"/>
          <p:nvPr/>
        </p:nvSpPr>
        <p:spPr>
          <a:xfrm>
            <a:off x="135150" y="10020544"/>
            <a:ext cx="6744882" cy="189230"/>
          </a:xfrm>
          <a:prstGeom prst="rect">
            <a:avLst/>
          </a:prstGeom>
        </p:spPr>
        <p:txBody>
          <a:bodyPr lIns="0" tIns="0" rIns="0" bIns="0" rtlCol="0" anchor="t">
            <a:spAutoFit/>
          </a:bodyPr>
          <a:lstStyle/>
          <a:p>
            <a:pPr>
              <a:lnSpc>
                <a:spcPts val="1495"/>
              </a:lnSpc>
            </a:pPr>
            <a:r>
              <a:rPr lang="en-US" sz="1300">
                <a:solidFill>
                  <a:srgbClr val="FEFEFE"/>
                </a:solidFill>
                <a:latin typeface="Open Sans"/>
              </a:rPr>
              <a:t>Foto: UNICEF. Niña y su padre cruzando el Tapón del Darién. 2022.</a:t>
            </a:r>
          </a:p>
        </p:txBody>
      </p:sp>
      <p:pic>
        <p:nvPicPr>
          <p:cNvPr id="11" name="Picture 11"/>
          <p:cNvPicPr>
            <a:picLocks noChangeAspect="1"/>
          </p:cNvPicPr>
          <p:nvPr/>
        </p:nvPicPr>
        <p:blipFill>
          <a:blip r:embed="rId3"/>
          <a:srcRect t="35174" b="33781"/>
          <a:stretch>
            <a:fillRect/>
          </a:stretch>
        </p:blipFill>
        <p:spPr>
          <a:xfrm>
            <a:off x="16218403" y="9644524"/>
            <a:ext cx="2069597" cy="6424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92511" y="2486025"/>
            <a:ext cx="6492240" cy="0"/>
          </a:xfrm>
          <a:prstGeom prst="line">
            <a:avLst/>
          </a:prstGeom>
          <a:ln w="38100" cap="flat">
            <a:solidFill>
              <a:srgbClr val="114670"/>
            </a:solidFill>
            <a:prstDash val="solid"/>
            <a:headEnd type="none" w="sm" len="sm"/>
            <a:tailEnd type="none" w="sm" len="sm"/>
          </a:ln>
        </p:spPr>
      </p:sp>
      <p:sp>
        <p:nvSpPr>
          <p:cNvPr id="3" name="TextBox 3"/>
          <p:cNvSpPr txBox="1"/>
          <p:nvPr/>
        </p:nvSpPr>
        <p:spPr>
          <a:xfrm>
            <a:off x="1028700" y="790575"/>
            <a:ext cx="16230600" cy="1457325"/>
          </a:xfrm>
          <a:prstGeom prst="rect">
            <a:avLst/>
          </a:prstGeom>
        </p:spPr>
        <p:txBody>
          <a:bodyPr lIns="0" tIns="0" rIns="0" bIns="0" rtlCol="0" anchor="t">
            <a:spAutoFit/>
          </a:bodyPr>
          <a:lstStyle/>
          <a:p>
            <a:pPr algn="ctr">
              <a:lnSpc>
                <a:spcPts val="3840"/>
              </a:lnSpc>
            </a:pPr>
            <a:r>
              <a:rPr lang="en-US" sz="3200" spc="-16">
                <a:solidFill>
                  <a:srgbClr val="000000"/>
                </a:solidFill>
                <a:latin typeface="Open Sans"/>
              </a:rPr>
              <a:t>Los </a:t>
            </a:r>
            <a:r>
              <a:rPr lang="en-US" sz="3200" spc="-16">
                <a:solidFill>
                  <a:srgbClr val="000000"/>
                </a:solidFill>
                <a:latin typeface="Open Sans Bold"/>
              </a:rPr>
              <a:t>Principios Interamericanos </a:t>
            </a:r>
            <a:r>
              <a:rPr lang="en-US" sz="3200" spc="-16">
                <a:solidFill>
                  <a:srgbClr val="000000"/>
                </a:solidFill>
                <a:latin typeface="Open Sans"/>
              </a:rPr>
              <a:t>de la CIDH consagran que todas las acciones o decisiones que puedan afectar a los NNA deben tener en cuenta sus intereses. Por eso deben respetar por lo menos las siguientes garantías: </a:t>
            </a:r>
          </a:p>
        </p:txBody>
      </p:sp>
      <p:grpSp>
        <p:nvGrpSpPr>
          <p:cNvPr id="4" name="Group 4"/>
          <p:cNvGrpSpPr/>
          <p:nvPr/>
        </p:nvGrpSpPr>
        <p:grpSpPr>
          <a:xfrm>
            <a:off x="1532492" y="2762250"/>
            <a:ext cx="15223017" cy="6232891"/>
            <a:chOff x="0" y="0"/>
            <a:chExt cx="20297356" cy="8310522"/>
          </a:xfrm>
        </p:grpSpPr>
        <p:grpSp>
          <p:nvGrpSpPr>
            <p:cNvPr id="5" name="Group 5"/>
            <p:cNvGrpSpPr/>
            <p:nvPr/>
          </p:nvGrpSpPr>
          <p:grpSpPr>
            <a:xfrm>
              <a:off x="0" y="4555"/>
              <a:ext cx="6436305" cy="1793295"/>
              <a:chOff x="0" y="0"/>
              <a:chExt cx="1271369" cy="354231"/>
            </a:xfrm>
          </p:grpSpPr>
          <p:sp>
            <p:nvSpPr>
              <p:cNvPr id="6" name="Freeform 6"/>
              <p:cNvSpPr/>
              <p:nvPr/>
            </p:nvSpPr>
            <p:spPr>
              <a:xfrm>
                <a:off x="0" y="0"/>
                <a:ext cx="1271369" cy="354231"/>
              </a:xfrm>
              <a:custGeom>
                <a:avLst/>
                <a:gdLst/>
                <a:ahLst/>
                <a:cxnLst/>
                <a:rect l="l" t="t" r="r" b="b"/>
                <a:pathLst>
                  <a:path w="1271369" h="354231">
                    <a:moveTo>
                      <a:pt x="0" y="0"/>
                    </a:moveTo>
                    <a:lnTo>
                      <a:pt x="1271369" y="0"/>
                    </a:lnTo>
                    <a:lnTo>
                      <a:pt x="1271369" y="354231"/>
                    </a:lnTo>
                    <a:lnTo>
                      <a:pt x="0" y="354231"/>
                    </a:lnTo>
                    <a:close/>
                  </a:path>
                </a:pathLst>
              </a:custGeom>
              <a:solidFill>
                <a:srgbClr val="9ABCC8"/>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8" name="TextBox 8"/>
            <p:cNvSpPr txBox="1"/>
            <p:nvPr/>
          </p:nvSpPr>
          <p:spPr>
            <a:xfrm>
              <a:off x="368771" y="345044"/>
              <a:ext cx="5698764" cy="11413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acceder al territorio sin importar su situación migratoria.</a:t>
              </a:r>
            </a:p>
          </p:txBody>
        </p:sp>
        <p:grpSp>
          <p:nvGrpSpPr>
            <p:cNvPr id="9" name="Group 9"/>
            <p:cNvGrpSpPr/>
            <p:nvPr/>
          </p:nvGrpSpPr>
          <p:grpSpPr>
            <a:xfrm>
              <a:off x="0" y="2287715"/>
              <a:ext cx="6436305" cy="2763753"/>
              <a:chOff x="0" y="0"/>
              <a:chExt cx="1271369" cy="545927"/>
            </a:xfrm>
          </p:grpSpPr>
          <p:sp>
            <p:nvSpPr>
              <p:cNvPr id="10" name="Freeform 10"/>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11" name="TextBox 11"/>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12" name="TextBox 12"/>
            <p:cNvSpPr txBox="1"/>
            <p:nvPr/>
          </p:nvSpPr>
          <p:spPr>
            <a:xfrm>
              <a:off x="368771" y="2576947"/>
              <a:ext cx="5698764" cy="22462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recibir atención de las autoridades competentes para que evalúen sus necesidades en materia de protección o restitución de sus derechos.</a:t>
              </a:r>
            </a:p>
          </p:txBody>
        </p:sp>
        <p:grpSp>
          <p:nvGrpSpPr>
            <p:cNvPr id="13" name="Group 13"/>
            <p:cNvGrpSpPr/>
            <p:nvPr/>
          </p:nvGrpSpPr>
          <p:grpSpPr>
            <a:xfrm>
              <a:off x="0" y="5546768"/>
              <a:ext cx="6436305" cy="2763753"/>
              <a:chOff x="0" y="0"/>
              <a:chExt cx="1271369" cy="545927"/>
            </a:xfrm>
          </p:grpSpPr>
          <p:sp>
            <p:nvSpPr>
              <p:cNvPr id="14" name="Freeform 14"/>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15" name="TextBox 15"/>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16" name="TextBox 16"/>
            <p:cNvSpPr txBox="1"/>
            <p:nvPr/>
          </p:nvSpPr>
          <p:spPr>
            <a:xfrm>
              <a:off x="368771" y="6006293"/>
              <a:ext cx="5698764" cy="18779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que se desgine un tutor desde el primer momento del proceso, escogido de acuerdo al interés superior del NNA.</a:t>
              </a:r>
            </a:p>
          </p:txBody>
        </p:sp>
        <p:grpSp>
          <p:nvGrpSpPr>
            <p:cNvPr id="17" name="Group 17"/>
            <p:cNvGrpSpPr/>
            <p:nvPr/>
          </p:nvGrpSpPr>
          <p:grpSpPr>
            <a:xfrm>
              <a:off x="6929445" y="2287715"/>
              <a:ext cx="6436305" cy="2763753"/>
              <a:chOff x="0" y="0"/>
              <a:chExt cx="1271369" cy="545927"/>
            </a:xfrm>
          </p:grpSpPr>
          <p:sp>
            <p:nvSpPr>
              <p:cNvPr id="18" name="Freeform 18"/>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19" name="TextBox 19"/>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20" name="TextBox 20"/>
            <p:cNvSpPr txBox="1"/>
            <p:nvPr/>
          </p:nvSpPr>
          <p:spPr>
            <a:xfrm>
              <a:off x="7252993" y="2565538"/>
              <a:ext cx="5789210" cy="22462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al debido proceso y a que los funcionarios y abogados encargados de sus casos se encuentren capacitados para mantener una comunicación con NNA.</a:t>
              </a:r>
            </a:p>
          </p:txBody>
        </p:sp>
        <p:grpSp>
          <p:nvGrpSpPr>
            <p:cNvPr id="21" name="Group 21"/>
            <p:cNvGrpSpPr/>
            <p:nvPr/>
          </p:nvGrpSpPr>
          <p:grpSpPr>
            <a:xfrm>
              <a:off x="6929445" y="0"/>
              <a:ext cx="6436305" cy="1793295"/>
              <a:chOff x="0" y="0"/>
              <a:chExt cx="1271369" cy="354231"/>
            </a:xfrm>
          </p:grpSpPr>
          <p:sp>
            <p:nvSpPr>
              <p:cNvPr id="22" name="Freeform 22"/>
              <p:cNvSpPr/>
              <p:nvPr/>
            </p:nvSpPr>
            <p:spPr>
              <a:xfrm>
                <a:off x="0" y="0"/>
                <a:ext cx="1271369" cy="354231"/>
              </a:xfrm>
              <a:custGeom>
                <a:avLst/>
                <a:gdLst/>
                <a:ahLst/>
                <a:cxnLst/>
                <a:rect l="l" t="t" r="r" b="b"/>
                <a:pathLst>
                  <a:path w="1271369" h="354231">
                    <a:moveTo>
                      <a:pt x="0" y="0"/>
                    </a:moveTo>
                    <a:lnTo>
                      <a:pt x="1271369" y="0"/>
                    </a:lnTo>
                    <a:lnTo>
                      <a:pt x="1271369" y="354231"/>
                    </a:lnTo>
                    <a:lnTo>
                      <a:pt x="0" y="354231"/>
                    </a:lnTo>
                    <a:close/>
                  </a:path>
                </a:pathLst>
              </a:custGeom>
              <a:solidFill>
                <a:srgbClr val="9ABCC8"/>
              </a:solidFill>
            </p:spPr>
          </p:sp>
          <p:sp>
            <p:nvSpPr>
              <p:cNvPr id="23" name="TextBox 23"/>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24" name="TextBox 24"/>
            <p:cNvSpPr txBox="1"/>
            <p:nvPr/>
          </p:nvSpPr>
          <p:spPr>
            <a:xfrm>
              <a:off x="7252993" y="336075"/>
              <a:ext cx="5789210" cy="15096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participar y ser escuchados en todas las etapas del proceso.</a:t>
              </a:r>
            </a:p>
            <a:p>
              <a:pPr>
                <a:lnSpc>
                  <a:spcPts val="2200"/>
                </a:lnSpc>
              </a:pPr>
              <a:endParaRPr lang="en-US" sz="2200">
                <a:solidFill>
                  <a:srgbClr val="000000"/>
                </a:solidFill>
                <a:latin typeface="Inter"/>
              </a:endParaRPr>
            </a:p>
          </p:txBody>
        </p:sp>
        <p:grpSp>
          <p:nvGrpSpPr>
            <p:cNvPr id="25" name="Group 25"/>
            <p:cNvGrpSpPr/>
            <p:nvPr/>
          </p:nvGrpSpPr>
          <p:grpSpPr>
            <a:xfrm>
              <a:off x="13861050" y="2299123"/>
              <a:ext cx="6436305" cy="2763753"/>
              <a:chOff x="0" y="0"/>
              <a:chExt cx="1271369" cy="545927"/>
            </a:xfrm>
          </p:grpSpPr>
          <p:sp>
            <p:nvSpPr>
              <p:cNvPr id="26" name="Freeform 26"/>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27" name="TextBox 27"/>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28" name="TextBox 28"/>
            <p:cNvSpPr txBox="1"/>
            <p:nvPr/>
          </p:nvSpPr>
          <p:spPr>
            <a:xfrm>
              <a:off x="14229350" y="2576947"/>
              <a:ext cx="5610588" cy="18779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recibir protección consular desde una perspectiva de derechos y a la luz del interés superior del NNA.</a:t>
              </a:r>
            </a:p>
          </p:txBody>
        </p:sp>
        <p:grpSp>
          <p:nvGrpSpPr>
            <p:cNvPr id="29" name="Group 29"/>
            <p:cNvGrpSpPr/>
            <p:nvPr/>
          </p:nvGrpSpPr>
          <p:grpSpPr>
            <a:xfrm>
              <a:off x="13861050" y="32067"/>
              <a:ext cx="6436305" cy="1793295"/>
              <a:chOff x="0" y="0"/>
              <a:chExt cx="1271369" cy="354231"/>
            </a:xfrm>
          </p:grpSpPr>
          <p:sp>
            <p:nvSpPr>
              <p:cNvPr id="30" name="Freeform 30"/>
              <p:cNvSpPr/>
              <p:nvPr/>
            </p:nvSpPr>
            <p:spPr>
              <a:xfrm>
                <a:off x="0" y="0"/>
                <a:ext cx="1271369" cy="354231"/>
              </a:xfrm>
              <a:custGeom>
                <a:avLst/>
                <a:gdLst/>
                <a:ahLst/>
                <a:cxnLst/>
                <a:rect l="l" t="t" r="r" b="b"/>
                <a:pathLst>
                  <a:path w="1271369" h="354231">
                    <a:moveTo>
                      <a:pt x="0" y="0"/>
                    </a:moveTo>
                    <a:lnTo>
                      <a:pt x="1271369" y="0"/>
                    </a:lnTo>
                    <a:lnTo>
                      <a:pt x="1271369" y="354231"/>
                    </a:lnTo>
                    <a:lnTo>
                      <a:pt x="0" y="354231"/>
                    </a:lnTo>
                    <a:close/>
                  </a:path>
                </a:pathLst>
              </a:custGeom>
              <a:solidFill>
                <a:srgbClr val="9ABCC8"/>
              </a:solidFill>
            </p:spPr>
          </p:sp>
          <p:sp>
            <p:nvSpPr>
              <p:cNvPr id="31" name="TextBox 31"/>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32" name="TextBox 32"/>
            <p:cNvSpPr txBox="1"/>
            <p:nvPr/>
          </p:nvSpPr>
          <p:spPr>
            <a:xfrm>
              <a:off x="14229350" y="329692"/>
              <a:ext cx="5860219" cy="11413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ser asistidos por un traductor e intérprete en su propio idioma.</a:t>
              </a:r>
            </a:p>
          </p:txBody>
        </p:sp>
        <p:grpSp>
          <p:nvGrpSpPr>
            <p:cNvPr id="33" name="Group 33"/>
            <p:cNvGrpSpPr/>
            <p:nvPr/>
          </p:nvGrpSpPr>
          <p:grpSpPr>
            <a:xfrm>
              <a:off x="13861050" y="5508668"/>
              <a:ext cx="6436305" cy="2763753"/>
              <a:chOff x="0" y="0"/>
              <a:chExt cx="1271369" cy="545927"/>
            </a:xfrm>
          </p:grpSpPr>
          <p:sp>
            <p:nvSpPr>
              <p:cNvPr id="34" name="Freeform 34"/>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35" name="TextBox 35"/>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36" name="TextBox 36"/>
            <p:cNvSpPr txBox="1"/>
            <p:nvPr/>
          </p:nvSpPr>
          <p:spPr>
            <a:xfrm>
              <a:off x="14273909" y="5969657"/>
              <a:ext cx="5610588" cy="11413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mantener contacto con sus familias y no ser separados de ellas.</a:t>
              </a:r>
            </a:p>
          </p:txBody>
        </p:sp>
        <p:grpSp>
          <p:nvGrpSpPr>
            <p:cNvPr id="37" name="Group 37"/>
            <p:cNvGrpSpPr/>
            <p:nvPr/>
          </p:nvGrpSpPr>
          <p:grpSpPr>
            <a:xfrm>
              <a:off x="6929445" y="5508668"/>
              <a:ext cx="6436305" cy="2763753"/>
              <a:chOff x="0" y="0"/>
              <a:chExt cx="1271369" cy="545927"/>
            </a:xfrm>
          </p:grpSpPr>
          <p:sp>
            <p:nvSpPr>
              <p:cNvPr id="38" name="Freeform 38"/>
              <p:cNvSpPr/>
              <p:nvPr/>
            </p:nvSpPr>
            <p:spPr>
              <a:xfrm>
                <a:off x="0" y="0"/>
                <a:ext cx="1271369" cy="545927"/>
              </a:xfrm>
              <a:custGeom>
                <a:avLst/>
                <a:gdLst/>
                <a:ahLst/>
                <a:cxnLst/>
                <a:rect l="l" t="t" r="r" b="b"/>
                <a:pathLst>
                  <a:path w="1271369" h="545927">
                    <a:moveTo>
                      <a:pt x="0" y="0"/>
                    </a:moveTo>
                    <a:lnTo>
                      <a:pt x="1271369" y="0"/>
                    </a:lnTo>
                    <a:lnTo>
                      <a:pt x="1271369" y="545927"/>
                    </a:lnTo>
                    <a:lnTo>
                      <a:pt x="0" y="545927"/>
                    </a:lnTo>
                    <a:close/>
                  </a:path>
                </a:pathLst>
              </a:custGeom>
              <a:solidFill>
                <a:srgbClr val="9ABCC8"/>
              </a:solidFill>
            </p:spPr>
          </p:sp>
          <p:sp>
            <p:nvSpPr>
              <p:cNvPr id="39" name="TextBox 39"/>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sp>
          <p:nvSpPr>
            <p:cNvPr id="40" name="TextBox 40"/>
            <p:cNvSpPr txBox="1"/>
            <p:nvPr/>
          </p:nvSpPr>
          <p:spPr>
            <a:xfrm>
              <a:off x="7252993" y="5970948"/>
              <a:ext cx="5789210" cy="1509607"/>
            </a:xfrm>
            <a:prstGeom prst="rect">
              <a:avLst/>
            </a:prstGeom>
          </p:spPr>
          <p:txBody>
            <a:bodyPr lIns="0" tIns="0" rIns="0" bIns="0" rtlCol="0" anchor="t">
              <a:spAutoFit/>
            </a:bodyPr>
            <a:lstStyle/>
            <a:p>
              <a:pPr marL="474981" lvl="1" indent="-237491">
                <a:lnSpc>
                  <a:spcPts val="2200"/>
                </a:lnSpc>
                <a:buFont typeface="Arial"/>
                <a:buChar char="•"/>
              </a:pPr>
              <a:r>
                <a:rPr lang="en-US" sz="2200">
                  <a:solidFill>
                    <a:srgbClr val="000000"/>
                  </a:solidFill>
                  <a:latin typeface="Inter"/>
                </a:rPr>
                <a:t>Derecho a que el interés superior sea el parametro orientador de la decisión que se adopte en el caso.</a:t>
              </a:r>
            </a:p>
          </p:txBody>
        </p:sp>
      </p:grpSp>
      <p:pic>
        <p:nvPicPr>
          <p:cNvPr id="41" name="Picture 41"/>
          <p:cNvPicPr>
            <a:picLocks noChangeAspect="1"/>
          </p:cNvPicPr>
          <p:nvPr/>
        </p:nvPicPr>
        <p:blipFill>
          <a:blip r:embed="rId2"/>
          <a:srcRect t="35174" b="33781"/>
          <a:stretch>
            <a:fillRect/>
          </a:stretch>
        </p:blipFill>
        <p:spPr>
          <a:xfrm>
            <a:off x="16218403" y="9644524"/>
            <a:ext cx="2069597" cy="6424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50" t="761"/>
          <a:stretch>
            <a:fillRect/>
          </a:stretch>
        </p:blipFill>
        <p:spPr>
          <a:xfrm>
            <a:off x="9144000" y="-137825"/>
            <a:ext cx="13115611" cy="10424825"/>
          </a:xfrm>
          <a:prstGeom prst="rect">
            <a:avLst/>
          </a:prstGeom>
        </p:spPr>
      </p:pic>
      <p:sp>
        <p:nvSpPr>
          <p:cNvPr id="3" name="TextBox 3"/>
          <p:cNvSpPr txBox="1"/>
          <p:nvPr/>
        </p:nvSpPr>
        <p:spPr>
          <a:xfrm>
            <a:off x="867574" y="2157566"/>
            <a:ext cx="7766821" cy="6505575"/>
          </a:xfrm>
          <a:prstGeom prst="rect">
            <a:avLst/>
          </a:prstGeom>
        </p:spPr>
        <p:txBody>
          <a:bodyPr lIns="0" tIns="0" rIns="0" bIns="0" rtlCol="0" anchor="t">
            <a:spAutoFit/>
          </a:bodyPr>
          <a:lstStyle/>
          <a:p>
            <a:pPr algn="just">
              <a:lnSpc>
                <a:spcPts val="2880"/>
              </a:lnSpc>
            </a:pPr>
            <a:r>
              <a:rPr lang="en-US" sz="2400" spc="-12">
                <a:solidFill>
                  <a:srgbClr val="000000"/>
                </a:solidFill>
                <a:latin typeface="Open Sans Bold"/>
              </a:rPr>
              <a:t>Corte IDH: </a:t>
            </a:r>
          </a:p>
          <a:p>
            <a:pPr marL="518165" lvl="1" indent="-259082" algn="just">
              <a:lnSpc>
                <a:spcPts val="2880"/>
              </a:lnSpc>
              <a:buFont typeface="Arial"/>
              <a:buChar char="•"/>
            </a:pPr>
            <a:r>
              <a:rPr lang="en-US" sz="2400" spc="-12">
                <a:solidFill>
                  <a:srgbClr val="000000"/>
                </a:solidFill>
                <a:latin typeface="Open Sans"/>
              </a:rPr>
              <a:t>Los NNA pueden ser solicitantes de la condición de refugiado sin importar su edad y tienen el derecho a contar con todas las garantías procedimentales de acuerdo con el interés superior.</a:t>
            </a:r>
          </a:p>
          <a:p>
            <a:pPr algn="just">
              <a:lnSpc>
                <a:spcPts val="2880"/>
              </a:lnSpc>
            </a:pPr>
            <a:endParaRPr lang="en-US" sz="2400" spc="-12">
              <a:solidFill>
                <a:srgbClr val="000000"/>
              </a:solidFill>
              <a:latin typeface="Open Sans"/>
            </a:endParaRPr>
          </a:p>
          <a:p>
            <a:pPr marL="518165" lvl="1" indent="-259082" algn="just">
              <a:lnSpc>
                <a:spcPts val="2880"/>
              </a:lnSpc>
              <a:buFont typeface="Arial"/>
              <a:buChar char="•"/>
            </a:pPr>
            <a:r>
              <a:rPr lang="en-US" sz="2400" spc="-12">
                <a:solidFill>
                  <a:srgbClr val="000000"/>
                </a:solidFill>
                <a:latin typeface="Open Sans"/>
              </a:rPr>
              <a:t>Los NNA deben recibir la orientación necesaria en cuanto al procedimiento que ha de seguirse, </a:t>
            </a:r>
            <a:r>
              <a:rPr lang="en-US" sz="2400" spc="-12">
                <a:solidFill>
                  <a:srgbClr val="000000"/>
                </a:solidFill>
                <a:latin typeface="Open Sans Bold"/>
              </a:rPr>
              <a:t>en un lenguaje y modo que pueda comprender. </a:t>
            </a:r>
          </a:p>
          <a:p>
            <a:pPr algn="just">
              <a:lnSpc>
                <a:spcPts val="2880"/>
              </a:lnSpc>
            </a:pPr>
            <a:endParaRPr lang="en-US" sz="2400" spc="-12">
              <a:solidFill>
                <a:srgbClr val="000000"/>
              </a:solidFill>
              <a:latin typeface="Open Sans Bold"/>
            </a:endParaRPr>
          </a:p>
          <a:p>
            <a:pPr marL="518165" lvl="1" indent="-259082" algn="just">
              <a:lnSpc>
                <a:spcPts val="2880"/>
              </a:lnSpc>
              <a:buFont typeface="Arial"/>
              <a:buChar char="•"/>
            </a:pPr>
            <a:r>
              <a:rPr lang="en-US" sz="2400" spc="-12">
                <a:solidFill>
                  <a:srgbClr val="000000"/>
                </a:solidFill>
                <a:latin typeface="Open Sans"/>
              </a:rPr>
              <a:t>Las autoridades fronterizas no pueden (i) impedir el ingreso de los NNA al territorio, (ii) condicionar el ingreso al territorio a la presentación de documentos, o (iii) exigir la compañía de un adulto para proceder con la evaluación requerida en cada caso.</a:t>
            </a:r>
          </a:p>
          <a:p>
            <a:pPr algn="just">
              <a:lnSpc>
                <a:spcPts val="2880"/>
              </a:lnSpc>
            </a:pPr>
            <a:endParaRPr lang="en-US" sz="2400" spc="-12">
              <a:solidFill>
                <a:srgbClr val="000000"/>
              </a:solidFill>
              <a:latin typeface="Open Sans"/>
            </a:endParaRPr>
          </a:p>
          <a:p>
            <a:pPr algn="just">
              <a:lnSpc>
                <a:spcPts val="2880"/>
              </a:lnSpc>
            </a:pPr>
            <a:endParaRPr lang="en-US" sz="2400" spc="-12">
              <a:solidFill>
                <a:srgbClr val="000000"/>
              </a:solidFill>
              <a:latin typeface="Open Sans"/>
            </a:endParaRPr>
          </a:p>
        </p:txBody>
      </p:sp>
      <p:grpSp>
        <p:nvGrpSpPr>
          <p:cNvPr id="4" name="Group 4"/>
          <p:cNvGrpSpPr/>
          <p:nvPr/>
        </p:nvGrpSpPr>
        <p:grpSpPr>
          <a:xfrm>
            <a:off x="1159155" y="682372"/>
            <a:ext cx="6839088" cy="987530"/>
            <a:chOff x="0" y="0"/>
            <a:chExt cx="1801241" cy="260090"/>
          </a:xfrm>
        </p:grpSpPr>
        <p:sp>
          <p:nvSpPr>
            <p:cNvPr id="5" name="Freeform 5"/>
            <p:cNvSpPr/>
            <p:nvPr/>
          </p:nvSpPr>
          <p:spPr>
            <a:xfrm>
              <a:off x="0" y="0"/>
              <a:ext cx="1801241" cy="260090"/>
            </a:xfrm>
            <a:custGeom>
              <a:avLst/>
              <a:gdLst/>
              <a:ahLst/>
              <a:cxnLst/>
              <a:rect l="l" t="t" r="r" b="b"/>
              <a:pathLst>
                <a:path w="1801241" h="260090">
                  <a:moveTo>
                    <a:pt x="57733" y="0"/>
                  </a:moveTo>
                  <a:lnTo>
                    <a:pt x="1743509" y="0"/>
                  </a:lnTo>
                  <a:cubicBezTo>
                    <a:pt x="1775394" y="0"/>
                    <a:pt x="1801241" y="25848"/>
                    <a:pt x="1801241" y="57733"/>
                  </a:cubicBezTo>
                  <a:lnTo>
                    <a:pt x="1801241" y="202358"/>
                  </a:lnTo>
                  <a:cubicBezTo>
                    <a:pt x="1801241" y="217669"/>
                    <a:pt x="1795159" y="232354"/>
                    <a:pt x="1784332" y="243181"/>
                  </a:cubicBezTo>
                  <a:cubicBezTo>
                    <a:pt x="1773505" y="254008"/>
                    <a:pt x="1758820" y="260090"/>
                    <a:pt x="1743509" y="260090"/>
                  </a:cubicBezTo>
                  <a:lnTo>
                    <a:pt x="57733" y="260090"/>
                  </a:lnTo>
                  <a:cubicBezTo>
                    <a:pt x="25848" y="260090"/>
                    <a:pt x="0" y="234242"/>
                    <a:pt x="0" y="202358"/>
                  </a:cubicBezTo>
                  <a:lnTo>
                    <a:pt x="0" y="57733"/>
                  </a:lnTo>
                  <a:cubicBezTo>
                    <a:pt x="0" y="25848"/>
                    <a:pt x="25848" y="0"/>
                    <a:pt x="57733" y="0"/>
                  </a:cubicBezTo>
                  <a:close/>
                </a:path>
              </a:pathLst>
            </a:custGeom>
            <a:solidFill>
              <a:srgbClr val="4C83AF"/>
            </a:solidFill>
          </p:spPr>
        </p:sp>
        <p:sp>
          <p:nvSpPr>
            <p:cNvPr id="6" name="TextBox 6"/>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7" name="TextBox 7"/>
          <p:cNvSpPr txBox="1"/>
          <p:nvPr/>
        </p:nvSpPr>
        <p:spPr>
          <a:xfrm>
            <a:off x="1395754" y="933249"/>
            <a:ext cx="8115300" cy="485775"/>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 Derecho a buscar y recibir asilo</a:t>
            </a:r>
          </a:p>
        </p:txBody>
      </p:sp>
      <p:sp>
        <p:nvSpPr>
          <p:cNvPr id="8" name="TextBox 8"/>
          <p:cNvSpPr txBox="1"/>
          <p:nvPr/>
        </p:nvSpPr>
        <p:spPr>
          <a:xfrm>
            <a:off x="1028700" y="8254201"/>
            <a:ext cx="7135761" cy="408940"/>
          </a:xfrm>
          <a:prstGeom prst="rect">
            <a:avLst/>
          </a:prstGeom>
        </p:spPr>
        <p:txBody>
          <a:bodyPr lIns="0" tIns="0" rIns="0" bIns="0" rtlCol="0" anchor="t">
            <a:spAutoFit/>
          </a:bodyPr>
          <a:lstStyle/>
          <a:p>
            <a:pPr>
              <a:lnSpc>
                <a:spcPts val="1610"/>
              </a:lnSpc>
            </a:pPr>
            <a:r>
              <a:rPr lang="en-US" sz="1400">
                <a:solidFill>
                  <a:srgbClr val="30708F"/>
                </a:solidFill>
                <a:latin typeface="Open Sans"/>
              </a:rPr>
              <a:t>Corte IDH. Caso Familia Pacheco Tineo Vs. Estado Plurinacional de Bolivia, 2013, párrs. 219, 223 y 224; OC-21 de 2014, párr. 83, 250 y 253.</a:t>
            </a:r>
          </a:p>
        </p:txBody>
      </p:sp>
      <p:grpSp>
        <p:nvGrpSpPr>
          <p:cNvPr id="9" name="Group 9"/>
          <p:cNvGrpSpPr/>
          <p:nvPr/>
        </p:nvGrpSpPr>
        <p:grpSpPr>
          <a:xfrm>
            <a:off x="11407139" y="0"/>
            <a:ext cx="7015182" cy="524656"/>
            <a:chOff x="0" y="0"/>
            <a:chExt cx="9353576" cy="699542"/>
          </a:xfrm>
        </p:grpSpPr>
        <p:grpSp>
          <p:nvGrpSpPr>
            <p:cNvPr id="10" name="Group 10"/>
            <p:cNvGrpSpPr/>
            <p:nvPr/>
          </p:nvGrpSpPr>
          <p:grpSpPr>
            <a:xfrm>
              <a:off x="0" y="0"/>
              <a:ext cx="9353576" cy="699542"/>
              <a:chOff x="0" y="0"/>
              <a:chExt cx="1847620" cy="138181"/>
            </a:xfrm>
          </p:grpSpPr>
          <p:sp>
            <p:nvSpPr>
              <p:cNvPr id="11" name="Freeform 11"/>
              <p:cNvSpPr/>
              <p:nvPr/>
            </p:nvSpPr>
            <p:spPr>
              <a:xfrm>
                <a:off x="0" y="0"/>
                <a:ext cx="1847620" cy="138181"/>
              </a:xfrm>
              <a:custGeom>
                <a:avLst/>
                <a:gdLst/>
                <a:ahLst/>
                <a:cxnLst/>
                <a:rect l="l" t="t" r="r" b="b"/>
                <a:pathLst>
                  <a:path w="1847620" h="138181">
                    <a:moveTo>
                      <a:pt x="0" y="0"/>
                    </a:moveTo>
                    <a:lnTo>
                      <a:pt x="1847620" y="0"/>
                    </a:lnTo>
                    <a:lnTo>
                      <a:pt x="1847620" y="138181"/>
                    </a:lnTo>
                    <a:lnTo>
                      <a:pt x="0" y="138181"/>
                    </a:lnTo>
                    <a:close/>
                  </a:path>
                </a:pathLst>
              </a:custGeom>
              <a:solidFill>
                <a:srgbClr val="30708F">
                  <a:alpha val="68627"/>
                </a:srgbClr>
              </a:solidFill>
            </p:spPr>
          </p:sp>
          <p:sp>
            <p:nvSpPr>
              <p:cNvPr id="12" name="TextBox 12"/>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3" name="TextBox 13"/>
            <p:cNvSpPr txBox="1"/>
            <p:nvPr/>
          </p:nvSpPr>
          <p:spPr>
            <a:xfrm>
              <a:off x="180200" y="102967"/>
              <a:ext cx="8993176" cy="493607"/>
            </a:xfrm>
            <a:prstGeom prst="rect">
              <a:avLst/>
            </a:prstGeom>
          </p:spPr>
          <p:txBody>
            <a:bodyPr lIns="0" tIns="0" rIns="0" bIns="0" rtlCol="0" anchor="t">
              <a:spAutoFit/>
            </a:bodyPr>
            <a:lstStyle/>
            <a:p>
              <a:pPr>
                <a:lnSpc>
                  <a:spcPts val="1495"/>
                </a:lnSpc>
              </a:pPr>
              <a:r>
                <a:rPr lang="en-US" sz="1300">
                  <a:solidFill>
                    <a:srgbClr val="FEFEFE"/>
                  </a:solidFill>
                  <a:latin typeface="Open Sans"/>
                </a:rPr>
                <a:t>Fuente: REUTERS/Kim Kyung-hoon. Dos niñas hondureñas de 5 años huyen con su madre del gas lacrimógeno en la frontera entre EE. UU. y México. 2018. </a:t>
              </a:r>
            </a:p>
          </p:txBody>
        </p:sp>
      </p:grpSp>
      <p:pic>
        <p:nvPicPr>
          <p:cNvPr id="14" name="Picture 14"/>
          <p:cNvPicPr>
            <a:picLocks noChangeAspect="1"/>
          </p:cNvPicPr>
          <p:nvPr/>
        </p:nvPicPr>
        <p:blipFill>
          <a:blip r:embed="rId3"/>
          <a:srcRect t="35174" b="33781"/>
          <a:stretch>
            <a:fillRect/>
          </a:stretch>
        </p:blipFill>
        <p:spPr>
          <a:xfrm>
            <a:off x="16218403" y="9644524"/>
            <a:ext cx="2069597" cy="6424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4"/>
          <a:stretch>
            <a:fillRect/>
          </a:stretch>
        </p:blipFill>
        <p:spPr>
          <a:xfrm>
            <a:off x="0" y="0"/>
            <a:ext cx="18288000" cy="10287000"/>
          </a:xfrm>
          <a:prstGeom prst="rect">
            <a:avLst/>
          </a:prstGeom>
        </p:spPr>
      </p:pic>
      <p:grpSp>
        <p:nvGrpSpPr>
          <p:cNvPr id="3" name="Group 3"/>
          <p:cNvGrpSpPr/>
          <p:nvPr/>
        </p:nvGrpSpPr>
        <p:grpSpPr>
          <a:xfrm>
            <a:off x="0" y="0"/>
            <a:ext cx="12322687" cy="10287000"/>
            <a:chOff x="0" y="0"/>
            <a:chExt cx="3245481" cy="2709333"/>
          </a:xfrm>
        </p:grpSpPr>
        <p:sp>
          <p:nvSpPr>
            <p:cNvPr id="4" name="Freeform 4"/>
            <p:cNvSpPr/>
            <p:nvPr/>
          </p:nvSpPr>
          <p:spPr>
            <a:xfrm>
              <a:off x="0" y="0"/>
              <a:ext cx="3245481" cy="2709333"/>
            </a:xfrm>
            <a:custGeom>
              <a:avLst/>
              <a:gdLst/>
              <a:ahLst/>
              <a:cxnLst/>
              <a:rect l="l" t="t" r="r" b="b"/>
              <a:pathLst>
                <a:path w="3245481" h="2709333">
                  <a:moveTo>
                    <a:pt x="0" y="0"/>
                  </a:moveTo>
                  <a:lnTo>
                    <a:pt x="3245481" y="0"/>
                  </a:lnTo>
                  <a:lnTo>
                    <a:pt x="3245481" y="2709333"/>
                  </a:lnTo>
                  <a:lnTo>
                    <a:pt x="0" y="2709333"/>
                  </a:lnTo>
                  <a:close/>
                </a:path>
              </a:pathLst>
            </a:custGeom>
            <a:solidFill>
              <a:srgbClr val="FFFFFF">
                <a:alpha val="78824"/>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7" name="Group 7"/>
          <p:cNvGrpSpPr/>
          <p:nvPr/>
        </p:nvGrpSpPr>
        <p:grpSpPr>
          <a:xfrm>
            <a:off x="12935855" y="0"/>
            <a:ext cx="7015182" cy="343681"/>
            <a:chOff x="0" y="0"/>
            <a:chExt cx="9353576" cy="458242"/>
          </a:xfrm>
        </p:grpSpPr>
        <p:grpSp>
          <p:nvGrpSpPr>
            <p:cNvPr id="8" name="Group 8"/>
            <p:cNvGrpSpPr/>
            <p:nvPr/>
          </p:nvGrpSpPr>
          <p:grpSpPr>
            <a:xfrm>
              <a:off x="0" y="0"/>
              <a:ext cx="9353576" cy="458242"/>
              <a:chOff x="0" y="0"/>
              <a:chExt cx="1847620" cy="90517"/>
            </a:xfrm>
          </p:grpSpPr>
          <p:sp>
            <p:nvSpPr>
              <p:cNvPr id="9" name="Freeform 9"/>
              <p:cNvSpPr/>
              <p:nvPr/>
            </p:nvSpPr>
            <p:spPr>
              <a:xfrm>
                <a:off x="0" y="0"/>
                <a:ext cx="1847620" cy="90517"/>
              </a:xfrm>
              <a:custGeom>
                <a:avLst/>
                <a:gdLst/>
                <a:ahLst/>
                <a:cxnLst/>
                <a:rect l="l" t="t" r="r" b="b"/>
                <a:pathLst>
                  <a:path w="1847620" h="90517">
                    <a:moveTo>
                      <a:pt x="0" y="0"/>
                    </a:moveTo>
                    <a:lnTo>
                      <a:pt x="1847620" y="0"/>
                    </a:lnTo>
                    <a:lnTo>
                      <a:pt x="1847620" y="90517"/>
                    </a:lnTo>
                    <a:lnTo>
                      <a:pt x="0" y="90517"/>
                    </a:lnTo>
                    <a:close/>
                  </a:path>
                </a:pathLst>
              </a:custGeom>
              <a:solidFill>
                <a:srgbClr val="30708F">
                  <a:alpha val="68627"/>
                </a:srgbClr>
              </a:solidFill>
            </p:spPr>
          </p:sp>
          <p:sp>
            <p:nvSpPr>
              <p:cNvPr id="10" name="TextBox 10"/>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1" name="TextBox 11"/>
            <p:cNvSpPr txBox="1"/>
            <p:nvPr/>
          </p:nvSpPr>
          <p:spPr>
            <a:xfrm>
              <a:off x="180200" y="102967"/>
              <a:ext cx="8993176" cy="252307"/>
            </a:xfrm>
            <a:prstGeom prst="rect">
              <a:avLst/>
            </a:prstGeom>
          </p:spPr>
          <p:txBody>
            <a:bodyPr lIns="0" tIns="0" rIns="0" bIns="0" rtlCol="0" anchor="t">
              <a:spAutoFit/>
            </a:bodyPr>
            <a:lstStyle/>
            <a:p>
              <a:pPr>
                <a:lnSpc>
                  <a:spcPts val="1495"/>
                </a:lnSpc>
              </a:pPr>
              <a:r>
                <a:rPr lang="en-US" sz="1300">
                  <a:solidFill>
                    <a:srgbClr val="FEFEFE"/>
                  </a:solidFill>
                  <a:latin typeface="Open Sans"/>
                </a:rPr>
                <a:t>Foto: Thiago Dezan. Niños Warao de Venezuela en Brasil. 2018.</a:t>
              </a:r>
            </a:p>
          </p:txBody>
        </p:sp>
      </p:grpSp>
      <p:sp>
        <p:nvSpPr>
          <p:cNvPr id="12" name="TextBox 12"/>
          <p:cNvSpPr txBox="1"/>
          <p:nvPr/>
        </p:nvSpPr>
        <p:spPr>
          <a:xfrm>
            <a:off x="1028700" y="2418457"/>
            <a:ext cx="10850468" cy="6867525"/>
          </a:xfrm>
          <a:prstGeom prst="rect">
            <a:avLst/>
          </a:prstGeom>
        </p:spPr>
        <p:txBody>
          <a:bodyPr lIns="0" tIns="0" rIns="0" bIns="0" rtlCol="0" anchor="t">
            <a:spAutoFit/>
          </a:bodyPr>
          <a:lstStyle/>
          <a:p>
            <a:pPr algn="just">
              <a:lnSpc>
                <a:spcPts val="2880"/>
              </a:lnSpc>
            </a:pPr>
            <a:r>
              <a:rPr lang="en-US" sz="2400" spc="-12">
                <a:solidFill>
                  <a:srgbClr val="000000"/>
                </a:solidFill>
                <a:latin typeface="Open Sans"/>
              </a:rPr>
              <a:t> </a:t>
            </a:r>
            <a:r>
              <a:rPr lang="en-US" sz="2400" spc="-12">
                <a:solidFill>
                  <a:srgbClr val="000000"/>
                </a:solidFill>
                <a:latin typeface="Open Sans Bold"/>
              </a:rPr>
              <a:t>CADH: </a:t>
            </a:r>
          </a:p>
          <a:p>
            <a:pPr marL="518165" lvl="1" indent="-259082" algn="just">
              <a:lnSpc>
                <a:spcPts val="2880"/>
              </a:lnSpc>
              <a:buFont typeface="Arial"/>
              <a:buChar char="•"/>
            </a:pPr>
            <a:r>
              <a:rPr lang="en-US" sz="2400" spc="-12">
                <a:solidFill>
                  <a:srgbClr val="000000"/>
                </a:solidFill>
                <a:latin typeface="Open Sans"/>
              </a:rPr>
              <a:t>Derecho al reconocimiento de la personalidad jurídica y el derecho a la nacionalidad.  (art. 3 y 20). </a:t>
            </a:r>
          </a:p>
          <a:p>
            <a:pPr algn="just">
              <a:lnSpc>
                <a:spcPts val="2880"/>
              </a:lnSpc>
            </a:pPr>
            <a:endParaRPr lang="en-US" sz="2400" spc="-12">
              <a:solidFill>
                <a:srgbClr val="000000"/>
              </a:solidFill>
              <a:latin typeface="Open Sans"/>
            </a:endParaRPr>
          </a:p>
          <a:p>
            <a:pPr algn="just">
              <a:lnSpc>
                <a:spcPts val="2880"/>
              </a:lnSpc>
            </a:pPr>
            <a:r>
              <a:rPr lang="en-US" sz="2400" spc="-12">
                <a:solidFill>
                  <a:srgbClr val="000000"/>
                </a:solidFill>
                <a:latin typeface="Open Sans Bold"/>
              </a:rPr>
              <a:t>Pacto Mundial para una Migración Segura, Ordenada y Regular:</a:t>
            </a:r>
          </a:p>
          <a:p>
            <a:pPr marL="518165" lvl="1" indent="-259082" algn="just">
              <a:lnSpc>
                <a:spcPts val="2880"/>
              </a:lnSpc>
              <a:buFont typeface="Arial"/>
              <a:buChar char="•"/>
            </a:pPr>
            <a:r>
              <a:rPr lang="en-US" sz="2400" spc="-12">
                <a:solidFill>
                  <a:srgbClr val="000000"/>
                </a:solidFill>
                <a:latin typeface="Open Sans"/>
              </a:rPr>
              <a:t>El compromiso de los Estados de adoptar medidas contra la apatridia, especialmente mediante (i) la creación de un registro de los nacimientos de niñas y niños migrantes, (ii) la garantía de que los padres puedan transmitir la nacionalidad a los hijos, y (iii) el otorgamiento de la nacionalidad a todas las niñas y niños nacidos en sus territorios, especialmente en el caso de las niñas y niños en riesgo de apatridia.</a:t>
            </a:r>
          </a:p>
          <a:p>
            <a:pPr algn="just">
              <a:lnSpc>
                <a:spcPts val="2880"/>
              </a:lnSpc>
            </a:pPr>
            <a:endParaRPr lang="en-US" sz="2400" spc="-12">
              <a:solidFill>
                <a:srgbClr val="000000"/>
              </a:solidFill>
              <a:latin typeface="Open Sans"/>
            </a:endParaRPr>
          </a:p>
          <a:p>
            <a:pPr algn="just">
              <a:lnSpc>
                <a:spcPts val="2880"/>
              </a:lnSpc>
            </a:pPr>
            <a:r>
              <a:rPr lang="en-US" sz="2400" spc="-12">
                <a:solidFill>
                  <a:srgbClr val="000000"/>
                </a:solidFill>
                <a:latin typeface="Open Sans Bold"/>
              </a:rPr>
              <a:t>Corte IDH: </a:t>
            </a:r>
          </a:p>
          <a:p>
            <a:pPr marL="518165" lvl="1" indent="-259082" algn="just">
              <a:lnSpc>
                <a:spcPts val="2880"/>
              </a:lnSpc>
              <a:buFont typeface="Arial"/>
              <a:buChar char="•"/>
            </a:pPr>
            <a:r>
              <a:rPr lang="en-US" sz="2400" spc="-12">
                <a:solidFill>
                  <a:srgbClr val="000000"/>
                </a:solidFill>
                <a:latin typeface="Open Sans"/>
              </a:rPr>
              <a:t>Los Estados deben conceder la nacionalidad a las niñas y a los niños que habiendo nacido en sus territorios, no pueden acceder a la nacionalidad de sus padres por </a:t>
            </a:r>
            <a:r>
              <a:rPr lang="en-US" sz="2400" spc="-12">
                <a:solidFill>
                  <a:srgbClr val="000000"/>
                </a:solidFill>
                <a:latin typeface="Open Sans Italics"/>
              </a:rPr>
              <a:t>ius sanguinis</a:t>
            </a:r>
            <a:r>
              <a:rPr lang="en-US" sz="2400" spc="-12">
                <a:solidFill>
                  <a:srgbClr val="000000"/>
                </a:solidFill>
                <a:latin typeface="Open Sans"/>
              </a:rPr>
              <a:t> o en el caso de que los padres no tengan la posibilidad de registrarlos en el Estado de su nacionalidad.</a:t>
            </a:r>
          </a:p>
          <a:p>
            <a:pPr algn="just">
              <a:lnSpc>
                <a:spcPts val="2880"/>
              </a:lnSpc>
            </a:pPr>
            <a:endParaRPr lang="en-US" sz="2400" spc="-12">
              <a:solidFill>
                <a:srgbClr val="000000"/>
              </a:solidFill>
              <a:latin typeface="Open Sans"/>
            </a:endParaRPr>
          </a:p>
          <a:p>
            <a:pPr algn="just">
              <a:lnSpc>
                <a:spcPts val="2880"/>
              </a:lnSpc>
            </a:pPr>
            <a:endParaRPr lang="en-US" sz="2400" spc="-12">
              <a:solidFill>
                <a:srgbClr val="000000"/>
              </a:solidFill>
              <a:latin typeface="Open Sans"/>
            </a:endParaRPr>
          </a:p>
        </p:txBody>
      </p:sp>
      <p:grpSp>
        <p:nvGrpSpPr>
          <p:cNvPr id="13" name="Group 13"/>
          <p:cNvGrpSpPr/>
          <p:nvPr/>
        </p:nvGrpSpPr>
        <p:grpSpPr>
          <a:xfrm>
            <a:off x="792101" y="777823"/>
            <a:ext cx="6582150" cy="987530"/>
            <a:chOff x="0" y="0"/>
            <a:chExt cx="1733570" cy="260090"/>
          </a:xfrm>
        </p:grpSpPr>
        <p:sp>
          <p:nvSpPr>
            <p:cNvPr id="14" name="Freeform 14"/>
            <p:cNvSpPr/>
            <p:nvPr/>
          </p:nvSpPr>
          <p:spPr>
            <a:xfrm>
              <a:off x="0" y="0"/>
              <a:ext cx="1733571" cy="260090"/>
            </a:xfrm>
            <a:custGeom>
              <a:avLst/>
              <a:gdLst/>
              <a:ahLst/>
              <a:cxnLst/>
              <a:rect l="l" t="t" r="r" b="b"/>
              <a:pathLst>
                <a:path w="1733571" h="260090">
                  <a:moveTo>
                    <a:pt x="59986" y="0"/>
                  </a:moveTo>
                  <a:lnTo>
                    <a:pt x="1673584" y="0"/>
                  </a:lnTo>
                  <a:cubicBezTo>
                    <a:pt x="1689494" y="0"/>
                    <a:pt x="1704751" y="6320"/>
                    <a:pt x="1716001" y="17570"/>
                  </a:cubicBezTo>
                  <a:cubicBezTo>
                    <a:pt x="1727251" y="28819"/>
                    <a:pt x="1733571" y="44077"/>
                    <a:pt x="1733571" y="59986"/>
                  </a:cubicBezTo>
                  <a:lnTo>
                    <a:pt x="1733571" y="200104"/>
                  </a:lnTo>
                  <a:cubicBezTo>
                    <a:pt x="1733571" y="216013"/>
                    <a:pt x="1727251" y="231271"/>
                    <a:pt x="1716001" y="242521"/>
                  </a:cubicBezTo>
                  <a:cubicBezTo>
                    <a:pt x="1704751" y="253770"/>
                    <a:pt x="1689494" y="260090"/>
                    <a:pt x="1673584" y="260090"/>
                  </a:cubicBezTo>
                  <a:lnTo>
                    <a:pt x="59986" y="260090"/>
                  </a:lnTo>
                  <a:cubicBezTo>
                    <a:pt x="44077" y="260090"/>
                    <a:pt x="28819" y="253770"/>
                    <a:pt x="17570" y="242521"/>
                  </a:cubicBezTo>
                  <a:cubicBezTo>
                    <a:pt x="6320" y="231271"/>
                    <a:pt x="0" y="216013"/>
                    <a:pt x="0" y="200104"/>
                  </a:cubicBezTo>
                  <a:lnTo>
                    <a:pt x="0" y="59986"/>
                  </a:lnTo>
                  <a:cubicBezTo>
                    <a:pt x="0" y="44077"/>
                    <a:pt x="6320" y="28819"/>
                    <a:pt x="17570" y="17570"/>
                  </a:cubicBezTo>
                  <a:cubicBezTo>
                    <a:pt x="28819" y="6320"/>
                    <a:pt x="44077" y="0"/>
                    <a:pt x="59986" y="0"/>
                  </a:cubicBezTo>
                  <a:close/>
                </a:path>
              </a:pathLst>
            </a:custGeom>
            <a:solidFill>
              <a:srgbClr val="4C83AF"/>
            </a:solidFill>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6" name="TextBox 16"/>
          <p:cNvSpPr txBox="1"/>
          <p:nvPr/>
        </p:nvSpPr>
        <p:spPr>
          <a:xfrm>
            <a:off x="1138816" y="1028700"/>
            <a:ext cx="8115300" cy="485775"/>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Protección contra la apatridia</a:t>
            </a:r>
          </a:p>
        </p:txBody>
      </p:sp>
      <p:sp>
        <p:nvSpPr>
          <p:cNvPr id="17" name="TextBox 17"/>
          <p:cNvSpPr txBox="1"/>
          <p:nvPr/>
        </p:nvSpPr>
        <p:spPr>
          <a:xfrm>
            <a:off x="1028700" y="9049385"/>
            <a:ext cx="11293987" cy="208915"/>
          </a:xfrm>
          <a:prstGeom prst="rect">
            <a:avLst/>
          </a:prstGeom>
        </p:spPr>
        <p:txBody>
          <a:bodyPr lIns="0" tIns="0" rIns="0" bIns="0" rtlCol="0" anchor="t">
            <a:spAutoFit/>
          </a:bodyPr>
          <a:lstStyle/>
          <a:p>
            <a:pPr>
              <a:lnSpc>
                <a:spcPts val="1610"/>
              </a:lnSpc>
            </a:pPr>
            <a:r>
              <a:rPr lang="en-US" sz="1400">
                <a:solidFill>
                  <a:srgbClr val="30708F"/>
                </a:solidFill>
                <a:latin typeface="Open Sans"/>
              </a:rPr>
              <a:t>Corte IDH. Caso de personas dominicanas y haitianas expulsadas vs. República Dominicana, párr. 261.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3105" y="2408824"/>
            <a:ext cx="3086100" cy="923925"/>
            <a:chOff x="0" y="0"/>
            <a:chExt cx="812800" cy="243338"/>
          </a:xfrm>
        </p:grpSpPr>
        <p:sp>
          <p:nvSpPr>
            <p:cNvPr id="3" name="Freeform 3"/>
            <p:cNvSpPr/>
            <p:nvPr/>
          </p:nvSpPr>
          <p:spPr>
            <a:xfrm>
              <a:off x="0" y="0"/>
              <a:ext cx="812800" cy="243338"/>
            </a:xfrm>
            <a:custGeom>
              <a:avLst/>
              <a:gdLst/>
              <a:ahLst/>
              <a:cxnLst/>
              <a:rect l="l" t="t" r="r" b="b"/>
              <a:pathLst>
                <a:path w="812800" h="243338">
                  <a:moveTo>
                    <a:pt x="0" y="0"/>
                  </a:moveTo>
                  <a:lnTo>
                    <a:pt x="812800" y="0"/>
                  </a:lnTo>
                  <a:lnTo>
                    <a:pt x="812800" y="243338"/>
                  </a:lnTo>
                  <a:lnTo>
                    <a:pt x="0" y="243338"/>
                  </a:lnTo>
                  <a:close/>
                </a:path>
              </a:pathLst>
            </a:custGeom>
            <a:solidFill>
              <a:srgbClr val="9ABCC8"/>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5" name="Group 5"/>
          <p:cNvGrpSpPr/>
          <p:nvPr/>
        </p:nvGrpSpPr>
        <p:grpSpPr>
          <a:xfrm>
            <a:off x="1393105" y="3507976"/>
            <a:ext cx="3086100" cy="1543050"/>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9ABCC8"/>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8" name="Group 8"/>
          <p:cNvGrpSpPr/>
          <p:nvPr/>
        </p:nvGrpSpPr>
        <p:grpSpPr>
          <a:xfrm>
            <a:off x="4691443" y="3466099"/>
            <a:ext cx="3086100" cy="1238250"/>
            <a:chOff x="0" y="0"/>
            <a:chExt cx="812800" cy="326123"/>
          </a:xfrm>
        </p:grpSpPr>
        <p:sp>
          <p:nvSpPr>
            <p:cNvPr id="9" name="Freeform 9"/>
            <p:cNvSpPr/>
            <p:nvPr/>
          </p:nvSpPr>
          <p:spPr>
            <a:xfrm>
              <a:off x="0" y="0"/>
              <a:ext cx="812800" cy="326123"/>
            </a:xfrm>
            <a:custGeom>
              <a:avLst/>
              <a:gdLst/>
              <a:ahLst/>
              <a:cxnLst/>
              <a:rect l="l" t="t" r="r" b="b"/>
              <a:pathLst>
                <a:path w="812800" h="326123">
                  <a:moveTo>
                    <a:pt x="0" y="0"/>
                  </a:moveTo>
                  <a:lnTo>
                    <a:pt x="812800" y="0"/>
                  </a:lnTo>
                  <a:lnTo>
                    <a:pt x="812800" y="326123"/>
                  </a:lnTo>
                  <a:lnTo>
                    <a:pt x="0" y="326123"/>
                  </a:lnTo>
                  <a:close/>
                </a:path>
              </a:pathLst>
            </a:custGeom>
            <a:solidFill>
              <a:srgbClr val="9ABCC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11" name="Group 11"/>
          <p:cNvGrpSpPr/>
          <p:nvPr/>
        </p:nvGrpSpPr>
        <p:grpSpPr>
          <a:xfrm>
            <a:off x="1379893" y="5212951"/>
            <a:ext cx="3086100" cy="1215308"/>
            <a:chOff x="0" y="0"/>
            <a:chExt cx="812800" cy="320081"/>
          </a:xfrm>
        </p:grpSpPr>
        <p:sp>
          <p:nvSpPr>
            <p:cNvPr id="12" name="Freeform 12"/>
            <p:cNvSpPr/>
            <p:nvPr/>
          </p:nvSpPr>
          <p:spPr>
            <a:xfrm>
              <a:off x="0" y="0"/>
              <a:ext cx="812800" cy="320081"/>
            </a:xfrm>
            <a:custGeom>
              <a:avLst/>
              <a:gdLst/>
              <a:ahLst/>
              <a:cxnLst/>
              <a:rect l="l" t="t" r="r" b="b"/>
              <a:pathLst>
                <a:path w="812800" h="320081">
                  <a:moveTo>
                    <a:pt x="0" y="0"/>
                  </a:moveTo>
                  <a:lnTo>
                    <a:pt x="812800" y="0"/>
                  </a:lnTo>
                  <a:lnTo>
                    <a:pt x="812800" y="320081"/>
                  </a:lnTo>
                  <a:lnTo>
                    <a:pt x="0" y="320081"/>
                  </a:lnTo>
                  <a:close/>
                </a:path>
              </a:pathLst>
            </a:custGeom>
            <a:solidFill>
              <a:srgbClr val="9ABCC8"/>
            </a:solidFill>
          </p:spPr>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14" name="Group 14"/>
          <p:cNvGrpSpPr/>
          <p:nvPr/>
        </p:nvGrpSpPr>
        <p:grpSpPr>
          <a:xfrm>
            <a:off x="4705398" y="2408824"/>
            <a:ext cx="3086100" cy="923925"/>
            <a:chOff x="0" y="0"/>
            <a:chExt cx="812800" cy="243338"/>
          </a:xfrm>
        </p:grpSpPr>
        <p:sp>
          <p:nvSpPr>
            <p:cNvPr id="15" name="Freeform 15"/>
            <p:cNvSpPr/>
            <p:nvPr/>
          </p:nvSpPr>
          <p:spPr>
            <a:xfrm>
              <a:off x="0" y="0"/>
              <a:ext cx="812800" cy="243338"/>
            </a:xfrm>
            <a:custGeom>
              <a:avLst/>
              <a:gdLst/>
              <a:ahLst/>
              <a:cxnLst/>
              <a:rect l="l" t="t" r="r" b="b"/>
              <a:pathLst>
                <a:path w="812800" h="243338">
                  <a:moveTo>
                    <a:pt x="0" y="0"/>
                  </a:moveTo>
                  <a:lnTo>
                    <a:pt x="812800" y="0"/>
                  </a:lnTo>
                  <a:lnTo>
                    <a:pt x="812800" y="243338"/>
                  </a:lnTo>
                  <a:lnTo>
                    <a:pt x="0" y="243338"/>
                  </a:lnTo>
                  <a:close/>
                </a:path>
              </a:pathLst>
            </a:custGeom>
            <a:solidFill>
              <a:srgbClr val="9ABCC8"/>
            </a:solidFill>
          </p:spPr>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17" name="Group 17"/>
          <p:cNvGrpSpPr/>
          <p:nvPr/>
        </p:nvGrpSpPr>
        <p:grpSpPr>
          <a:xfrm>
            <a:off x="1393105" y="6552551"/>
            <a:ext cx="3086100" cy="1233539"/>
            <a:chOff x="0" y="0"/>
            <a:chExt cx="812800" cy="324883"/>
          </a:xfrm>
        </p:grpSpPr>
        <p:sp>
          <p:nvSpPr>
            <p:cNvPr id="18" name="Freeform 18"/>
            <p:cNvSpPr/>
            <p:nvPr/>
          </p:nvSpPr>
          <p:spPr>
            <a:xfrm>
              <a:off x="0" y="0"/>
              <a:ext cx="812800" cy="324883"/>
            </a:xfrm>
            <a:custGeom>
              <a:avLst/>
              <a:gdLst/>
              <a:ahLst/>
              <a:cxnLst/>
              <a:rect l="l" t="t" r="r" b="b"/>
              <a:pathLst>
                <a:path w="812800" h="324883">
                  <a:moveTo>
                    <a:pt x="0" y="0"/>
                  </a:moveTo>
                  <a:lnTo>
                    <a:pt x="812800" y="0"/>
                  </a:lnTo>
                  <a:lnTo>
                    <a:pt x="812800" y="324883"/>
                  </a:lnTo>
                  <a:lnTo>
                    <a:pt x="0" y="324883"/>
                  </a:lnTo>
                  <a:close/>
                </a:path>
              </a:pathLst>
            </a:custGeom>
            <a:solidFill>
              <a:srgbClr val="9ABCC8"/>
            </a:solidFill>
          </p:spPr>
        </p:sp>
        <p:sp>
          <p:nvSpPr>
            <p:cNvPr id="19" name="TextBox 19"/>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20" name="Group 20"/>
          <p:cNvGrpSpPr/>
          <p:nvPr/>
        </p:nvGrpSpPr>
        <p:grpSpPr>
          <a:xfrm>
            <a:off x="4691443" y="6270629"/>
            <a:ext cx="3086100" cy="1515460"/>
            <a:chOff x="0" y="0"/>
            <a:chExt cx="812800" cy="399134"/>
          </a:xfrm>
        </p:grpSpPr>
        <p:sp>
          <p:nvSpPr>
            <p:cNvPr id="21" name="Freeform 21"/>
            <p:cNvSpPr/>
            <p:nvPr/>
          </p:nvSpPr>
          <p:spPr>
            <a:xfrm>
              <a:off x="0" y="0"/>
              <a:ext cx="812800" cy="399134"/>
            </a:xfrm>
            <a:custGeom>
              <a:avLst/>
              <a:gdLst/>
              <a:ahLst/>
              <a:cxnLst/>
              <a:rect l="l" t="t" r="r" b="b"/>
              <a:pathLst>
                <a:path w="812800" h="399134">
                  <a:moveTo>
                    <a:pt x="0" y="0"/>
                  </a:moveTo>
                  <a:lnTo>
                    <a:pt x="812800" y="0"/>
                  </a:lnTo>
                  <a:lnTo>
                    <a:pt x="812800" y="399134"/>
                  </a:lnTo>
                  <a:lnTo>
                    <a:pt x="0" y="399134"/>
                  </a:lnTo>
                  <a:close/>
                </a:path>
              </a:pathLst>
            </a:custGeom>
            <a:solidFill>
              <a:srgbClr val="9ABCC8"/>
            </a:solidFill>
          </p:spPr>
        </p:sp>
        <p:sp>
          <p:nvSpPr>
            <p:cNvPr id="22" name="TextBox 22"/>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grpSp>
        <p:nvGrpSpPr>
          <p:cNvPr id="23" name="Group 23"/>
          <p:cNvGrpSpPr/>
          <p:nvPr/>
        </p:nvGrpSpPr>
        <p:grpSpPr>
          <a:xfrm>
            <a:off x="4702709" y="4889152"/>
            <a:ext cx="3086100" cy="1215257"/>
            <a:chOff x="0" y="0"/>
            <a:chExt cx="812800" cy="320068"/>
          </a:xfrm>
        </p:grpSpPr>
        <p:sp>
          <p:nvSpPr>
            <p:cNvPr id="24" name="Freeform 24"/>
            <p:cNvSpPr/>
            <p:nvPr/>
          </p:nvSpPr>
          <p:spPr>
            <a:xfrm>
              <a:off x="0" y="0"/>
              <a:ext cx="812800" cy="320068"/>
            </a:xfrm>
            <a:custGeom>
              <a:avLst/>
              <a:gdLst/>
              <a:ahLst/>
              <a:cxnLst/>
              <a:rect l="l" t="t" r="r" b="b"/>
              <a:pathLst>
                <a:path w="812800" h="320068">
                  <a:moveTo>
                    <a:pt x="0" y="0"/>
                  </a:moveTo>
                  <a:lnTo>
                    <a:pt x="812800" y="0"/>
                  </a:lnTo>
                  <a:lnTo>
                    <a:pt x="812800" y="320068"/>
                  </a:lnTo>
                  <a:lnTo>
                    <a:pt x="0" y="320068"/>
                  </a:lnTo>
                  <a:close/>
                </a:path>
              </a:pathLst>
            </a:custGeom>
            <a:solidFill>
              <a:srgbClr val="9ABCC8"/>
            </a:solidFill>
          </p:spPr>
        </p:sp>
        <p:sp>
          <p:nvSpPr>
            <p:cNvPr id="25" name="TextBox 25"/>
            <p:cNvSpPr txBox="1"/>
            <p:nvPr/>
          </p:nvSpPr>
          <p:spPr>
            <a:xfrm>
              <a:off x="0" y="0"/>
              <a:ext cx="812800" cy="812800"/>
            </a:xfrm>
            <a:prstGeom prst="rect">
              <a:avLst/>
            </a:prstGeom>
          </p:spPr>
          <p:txBody>
            <a:bodyPr lIns="50800" tIns="50800" rIns="50800" bIns="50800" rtlCol="0" anchor="ctr"/>
            <a:lstStyle/>
            <a:p>
              <a:pPr algn="ctr">
                <a:lnSpc>
                  <a:spcPts val="2387"/>
                </a:lnSpc>
              </a:pPr>
              <a:endParaRPr/>
            </a:p>
          </p:txBody>
        </p:sp>
      </p:grpSp>
      <p:pic>
        <p:nvPicPr>
          <p:cNvPr id="26" name="Picture 26"/>
          <p:cNvPicPr>
            <a:picLocks noChangeAspect="1"/>
          </p:cNvPicPr>
          <p:nvPr/>
        </p:nvPicPr>
        <p:blipFill>
          <a:blip r:embed="rId2"/>
          <a:srcRect t="35174" b="33781"/>
          <a:stretch>
            <a:fillRect/>
          </a:stretch>
        </p:blipFill>
        <p:spPr>
          <a:xfrm>
            <a:off x="16218403" y="9644524"/>
            <a:ext cx="2069597" cy="642476"/>
          </a:xfrm>
          <a:prstGeom prst="rect">
            <a:avLst/>
          </a:prstGeom>
        </p:spPr>
      </p:pic>
      <p:pic>
        <p:nvPicPr>
          <p:cNvPr id="27" name="Picture 27"/>
          <p:cNvPicPr>
            <a:picLocks noChangeAspect="1"/>
          </p:cNvPicPr>
          <p:nvPr/>
        </p:nvPicPr>
        <p:blipFill>
          <a:blip r:embed="rId3"/>
          <a:srcRect l="1218" r="1218"/>
          <a:stretch>
            <a:fillRect/>
          </a:stretch>
        </p:blipFill>
        <p:spPr>
          <a:xfrm>
            <a:off x="8655433" y="2565986"/>
            <a:ext cx="7639363" cy="5220103"/>
          </a:xfrm>
          <a:prstGeom prst="rect">
            <a:avLst/>
          </a:prstGeom>
        </p:spPr>
      </p:pic>
      <p:grpSp>
        <p:nvGrpSpPr>
          <p:cNvPr id="28" name="Group 28"/>
          <p:cNvGrpSpPr/>
          <p:nvPr/>
        </p:nvGrpSpPr>
        <p:grpSpPr>
          <a:xfrm>
            <a:off x="792101" y="777823"/>
            <a:ext cx="12822066" cy="987530"/>
            <a:chOff x="0" y="0"/>
            <a:chExt cx="3377005" cy="260090"/>
          </a:xfrm>
        </p:grpSpPr>
        <p:sp>
          <p:nvSpPr>
            <p:cNvPr id="29" name="Freeform 29"/>
            <p:cNvSpPr/>
            <p:nvPr/>
          </p:nvSpPr>
          <p:spPr>
            <a:xfrm>
              <a:off x="0" y="0"/>
              <a:ext cx="3377005" cy="260090"/>
            </a:xfrm>
            <a:custGeom>
              <a:avLst/>
              <a:gdLst/>
              <a:ahLst/>
              <a:cxnLst/>
              <a:rect l="l" t="t" r="r" b="b"/>
              <a:pathLst>
                <a:path w="3377005" h="260090">
                  <a:moveTo>
                    <a:pt x="30794" y="0"/>
                  </a:moveTo>
                  <a:lnTo>
                    <a:pt x="3346212" y="0"/>
                  </a:lnTo>
                  <a:cubicBezTo>
                    <a:pt x="3354379" y="0"/>
                    <a:pt x="3362211" y="3244"/>
                    <a:pt x="3367986" y="9019"/>
                  </a:cubicBezTo>
                  <a:cubicBezTo>
                    <a:pt x="3373761" y="14794"/>
                    <a:pt x="3377005" y="22627"/>
                    <a:pt x="3377005" y="30794"/>
                  </a:cubicBezTo>
                  <a:lnTo>
                    <a:pt x="3377005" y="229296"/>
                  </a:lnTo>
                  <a:cubicBezTo>
                    <a:pt x="3377005" y="246303"/>
                    <a:pt x="3363218" y="260090"/>
                    <a:pt x="3346212" y="260090"/>
                  </a:cubicBezTo>
                  <a:lnTo>
                    <a:pt x="30794" y="260090"/>
                  </a:lnTo>
                  <a:cubicBezTo>
                    <a:pt x="13787" y="260090"/>
                    <a:pt x="0" y="246303"/>
                    <a:pt x="0" y="229296"/>
                  </a:cubicBezTo>
                  <a:lnTo>
                    <a:pt x="0" y="30794"/>
                  </a:lnTo>
                  <a:cubicBezTo>
                    <a:pt x="0" y="13787"/>
                    <a:pt x="13787" y="0"/>
                    <a:pt x="30794" y="0"/>
                  </a:cubicBezTo>
                  <a:close/>
                </a:path>
              </a:pathLst>
            </a:custGeom>
            <a:solidFill>
              <a:srgbClr val="4C83AF"/>
            </a:solidFill>
          </p:spPr>
        </p:sp>
        <p:sp>
          <p:nvSpPr>
            <p:cNvPr id="30" name="TextBox 30"/>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31" name="TextBox 31"/>
          <p:cNvSpPr txBox="1"/>
          <p:nvPr/>
        </p:nvSpPr>
        <p:spPr>
          <a:xfrm>
            <a:off x="1379893" y="1028700"/>
            <a:ext cx="12539816" cy="485775"/>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Protección a niños, niñas y adolescentes víctimas de trata</a:t>
            </a:r>
          </a:p>
        </p:txBody>
      </p:sp>
      <p:sp>
        <p:nvSpPr>
          <p:cNvPr id="32" name="TextBox 32"/>
          <p:cNvSpPr txBox="1"/>
          <p:nvPr/>
        </p:nvSpPr>
        <p:spPr>
          <a:xfrm>
            <a:off x="1393105" y="1918286"/>
            <a:ext cx="15528215" cy="314325"/>
          </a:xfrm>
          <a:prstGeom prst="rect">
            <a:avLst/>
          </a:prstGeom>
        </p:spPr>
        <p:txBody>
          <a:bodyPr lIns="0" tIns="0" rIns="0" bIns="0" rtlCol="0" anchor="t">
            <a:spAutoFit/>
          </a:bodyPr>
          <a:lstStyle/>
          <a:p>
            <a:pPr>
              <a:lnSpc>
                <a:spcPts val="2400"/>
              </a:lnSpc>
            </a:pPr>
            <a:r>
              <a:rPr lang="en-US" sz="2000" spc="-10">
                <a:solidFill>
                  <a:srgbClr val="000000"/>
                </a:solidFill>
                <a:latin typeface="Open Sans"/>
              </a:rPr>
              <a:t>Los NNA víctimas de trata deben contar con al menos las siguientes garantías: </a:t>
            </a:r>
          </a:p>
        </p:txBody>
      </p:sp>
      <p:sp>
        <p:nvSpPr>
          <p:cNvPr id="33" name="TextBox 33"/>
          <p:cNvSpPr txBox="1"/>
          <p:nvPr/>
        </p:nvSpPr>
        <p:spPr>
          <a:xfrm>
            <a:off x="1379893" y="8100415"/>
            <a:ext cx="16230600" cy="584200"/>
          </a:xfrm>
          <a:prstGeom prst="rect">
            <a:avLst/>
          </a:prstGeom>
        </p:spPr>
        <p:txBody>
          <a:bodyPr lIns="0" tIns="0" rIns="0" bIns="0" rtlCol="0" anchor="t">
            <a:spAutoFit/>
          </a:bodyPr>
          <a:lstStyle/>
          <a:p>
            <a:pPr>
              <a:lnSpc>
                <a:spcPts val="2300"/>
              </a:lnSpc>
            </a:pPr>
            <a:r>
              <a:rPr lang="en-US" sz="2000">
                <a:solidFill>
                  <a:srgbClr val="FEFEFE"/>
                </a:solidFill>
                <a:latin typeface="Open Sans"/>
              </a:rPr>
              <a:t>Corte IDH. Opinión Consultiva OC-21 de 2014, párrs. 91, 106 y 107; Observación General Conjunta núm. 4 del CMW y núm. 23 del CND y el CMW.</a:t>
            </a:r>
          </a:p>
        </p:txBody>
      </p:sp>
      <p:sp>
        <p:nvSpPr>
          <p:cNvPr id="34" name="TextBox 34"/>
          <p:cNvSpPr txBox="1"/>
          <p:nvPr/>
        </p:nvSpPr>
        <p:spPr>
          <a:xfrm>
            <a:off x="1379893" y="8205190"/>
            <a:ext cx="16230600" cy="923925"/>
          </a:xfrm>
          <a:prstGeom prst="rect">
            <a:avLst/>
          </a:prstGeom>
        </p:spPr>
        <p:txBody>
          <a:bodyPr lIns="0" tIns="0" rIns="0" bIns="0" rtlCol="0" anchor="t">
            <a:spAutoFit/>
          </a:bodyPr>
          <a:lstStyle/>
          <a:p>
            <a:pPr marL="431801" lvl="1" indent="-215900" algn="just">
              <a:lnSpc>
                <a:spcPts val="2400"/>
              </a:lnSpc>
              <a:buFont typeface="Arial"/>
              <a:buChar char="•"/>
            </a:pPr>
            <a:r>
              <a:rPr lang="en-US" sz="2000" spc="-10">
                <a:solidFill>
                  <a:srgbClr val="000000"/>
                </a:solidFill>
                <a:latin typeface="Open Sans"/>
              </a:rPr>
              <a:t>Las Directrices de protección internacional de ACNUR establecen que la explotación sexual de niñas y niños “constituye una manifestación de violencia por motivos de género, lo cual podría llegar a constituir persecución” válida para solicitar el reconocimiento de la condición de refugiado.</a:t>
            </a:r>
          </a:p>
        </p:txBody>
      </p:sp>
      <p:sp>
        <p:nvSpPr>
          <p:cNvPr id="35" name="TextBox 35"/>
          <p:cNvSpPr txBox="1"/>
          <p:nvPr/>
        </p:nvSpPr>
        <p:spPr>
          <a:xfrm>
            <a:off x="1562404" y="2556461"/>
            <a:ext cx="2747502" cy="6191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Garantizar alojamiento adecuado</a:t>
            </a:r>
          </a:p>
        </p:txBody>
      </p:sp>
      <p:sp>
        <p:nvSpPr>
          <p:cNvPr id="36" name="TextBox 36"/>
          <p:cNvSpPr txBox="1"/>
          <p:nvPr/>
        </p:nvSpPr>
        <p:spPr>
          <a:xfrm>
            <a:off x="1562404" y="3660427"/>
            <a:ext cx="2747502" cy="12287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Asesorar a los NNA sobre sus derechos en un idioma que puedan comprender</a:t>
            </a:r>
          </a:p>
        </p:txBody>
      </p:sp>
      <p:sp>
        <p:nvSpPr>
          <p:cNvPr id="37" name="TextBox 37"/>
          <p:cNvSpPr txBox="1"/>
          <p:nvPr/>
        </p:nvSpPr>
        <p:spPr>
          <a:xfrm>
            <a:off x="1506790" y="5353880"/>
            <a:ext cx="2858729" cy="9239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 Realizar campañas de difusión en contra de la trata infantil</a:t>
            </a:r>
          </a:p>
        </p:txBody>
      </p:sp>
      <p:sp>
        <p:nvSpPr>
          <p:cNvPr id="38" name="TextBox 38"/>
          <p:cNvSpPr txBox="1"/>
          <p:nvPr/>
        </p:nvSpPr>
        <p:spPr>
          <a:xfrm>
            <a:off x="4805129" y="5041501"/>
            <a:ext cx="2858729" cy="9239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Brindar asistencia médica, psicológica y material</a:t>
            </a:r>
          </a:p>
        </p:txBody>
      </p:sp>
      <p:sp>
        <p:nvSpPr>
          <p:cNvPr id="39" name="TextBox 39"/>
          <p:cNvSpPr txBox="1"/>
          <p:nvPr/>
        </p:nvSpPr>
        <p:spPr>
          <a:xfrm>
            <a:off x="4816395" y="3647074"/>
            <a:ext cx="2858729" cy="9239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Brindar capacitación especializada a los funcionarios </a:t>
            </a:r>
          </a:p>
        </p:txBody>
      </p:sp>
      <p:sp>
        <p:nvSpPr>
          <p:cNvPr id="40" name="TextBox 40"/>
          <p:cNvSpPr txBox="1"/>
          <p:nvPr/>
        </p:nvSpPr>
        <p:spPr>
          <a:xfrm>
            <a:off x="1632356" y="6852640"/>
            <a:ext cx="2530987" cy="6191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Investigar los casos de trata de personas</a:t>
            </a:r>
          </a:p>
        </p:txBody>
      </p:sp>
      <p:sp>
        <p:nvSpPr>
          <p:cNvPr id="41" name="TextBox 41"/>
          <p:cNvSpPr txBox="1"/>
          <p:nvPr/>
        </p:nvSpPr>
        <p:spPr>
          <a:xfrm>
            <a:off x="4939273" y="2561275"/>
            <a:ext cx="2640883" cy="6191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Garantizar el acceso a la educación</a:t>
            </a:r>
          </a:p>
        </p:txBody>
      </p:sp>
      <p:sp>
        <p:nvSpPr>
          <p:cNvPr id="42" name="TextBox 42"/>
          <p:cNvSpPr txBox="1"/>
          <p:nvPr/>
        </p:nvSpPr>
        <p:spPr>
          <a:xfrm>
            <a:off x="4815268" y="6423080"/>
            <a:ext cx="2858729" cy="1228725"/>
          </a:xfrm>
          <a:prstGeom prst="rect">
            <a:avLst/>
          </a:prstGeom>
        </p:spPr>
        <p:txBody>
          <a:bodyPr lIns="0" tIns="0" rIns="0" bIns="0" rtlCol="0" anchor="t">
            <a:spAutoFit/>
          </a:bodyPr>
          <a:lstStyle/>
          <a:p>
            <a:pPr algn="ctr">
              <a:lnSpc>
                <a:spcPts val="2400"/>
              </a:lnSpc>
            </a:pPr>
            <a:r>
              <a:rPr lang="en-US" sz="2000" spc="-10">
                <a:solidFill>
                  <a:srgbClr val="000000"/>
                </a:solidFill>
                <a:latin typeface="Open Sans"/>
              </a:rPr>
              <a:t>Obtención de un permiso de residencia para facilitar la investigación penal</a:t>
            </a:r>
          </a:p>
        </p:txBody>
      </p:sp>
      <p:grpSp>
        <p:nvGrpSpPr>
          <p:cNvPr id="43" name="Group 43"/>
          <p:cNvGrpSpPr/>
          <p:nvPr/>
        </p:nvGrpSpPr>
        <p:grpSpPr>
          <a:xfrm>
            <a:off x="9951217" y="7147280"/>
            <a:ext cx="6343579" cy="638810"/>
            <a:chOff x="0" y="0"/>
            <a:chExt cx="1670737" cy="168246"/>
          </a:xfrm>
        </p:grpSpPr>
        <p:sp>
          <p:nvSpPr>
            <p:cNvPr id="44" name="Freeform 44"/>
            <p:cNvSpPr/>
            <p:nvPr/>
          </p:nvSpPr>
          <p:spPr>
            <a:xfrm>
              <a:off x="0" y="0"/>
              <a:ext cx="1670737" cy="168246"/>
            </a:xfrm>
            <a:custGeom>
              <a:avLst/>
              <a:gdLst/>
              <a:ahLst/>
              <a:cxnLst/>
              <a:rect l="l" t="t" r="r" b="b"/>
              <a:pathLst>
                <a:path w="1670737" h="168246">
                  <a:moveTo>
                    <a:pt x="0" y="0"/>
                  </a:moveTo>
                  <a:lnTo>
                    <a:pt x="1670737" y="0"/>
                  </a:lnTo>
                  <a:lnTo>
                    <a:pt x="1670737" y="168246"/>
                  </a:lnTo>
                  <a:lnTo>
                    <a:pt x="0" y="168246"/>
                  </a:lnTo>
                  <a:close/>
                </a:path>
              </a:pathLst>
            </a:custGeom>
            <a:solidFill>
              <a:srgbClr val="30708F">
                <a:alpha val="68627"/>
              </a:srgbClr>
            </a:solidFill>
          </p:spPr>
        </p:sp>
        <p:sp>
          <p:nvSpPr>
            <p:cNvPr id="45" name="TextBox 4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46" name="TextBox 46"/>
          <p:cNvSpPr txBox="1"/>
          <p:nvPr/>
        </p:nvSpPr>
        <p:spPr>
          <a:xfrm>
            <a:off x="10115150" y="7281600"/>
            <a:ext cx="6179646" cy="370205"/>
          </a:xfrm>
          <a:prstGeom prst="rect">
            <a:avLst/>
          </a:prstGeom>
        </p:spPr>
        <p:txBody>
          <a:bodyPr lIns="0" tIns="0" rIns="0" bIns="0" rtlCol="0" anchor="t">
            <a:spAutoFit/>
          </a:bodyPr>
          <a:lstStyle/>
          <a:p>
            <a:pPr>
              <a:lnSpc>
                <a:spcPts val="1495"/>
              </a:lnSpc>
            </a:pPr>
            <a:r>
              <a:rPr lang="en-US" sz="1300">
                <a:solidFill>
                  <a:srgbClr val="FEFEFE"/>
                </a:solidFill>
                <a:latin typeface="Open Sans"/>
              </a:rPr>
              <a:t>Foto: Movimiento Migrante Mesoamericano. Niños y niñas migrantes centroamericanos. 2019.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94" r="8952" b="21884"/>
          <a:stretch>
            <a:fillRect/>
          </a:stretch>
        </p:blipFill>
        <p:spPr>
          <a:xfrm>
            <a:off x="0" y="0"/>
            <a:ext cx="18288000" cy="10287000"/>
          </a:xfrm>
          <a:prstGeom prst="rect">
            <a:avLst/>
          </a:prstGeom>
        </p:spPr>
      </p:pic>
      <p:grpSp>
        <p:nvGrpSpPr>
          <p:cNvPr id="3" name="Group 3"/>
          <p:cNvGrpSpPr/>
          <p:nvPr/>
        </p:nvGrpSpPr>
        <p:grpSpPr>
          <a:xfrm>
            <a:off x="0" y="0"/>
            <a:ext cx="12205547" cy="10287000"/>
            <a:chOff x="0" y="0"/>
            <a:chExt cx="3214630" cy="2709333"/>
          </a:xfrm>
        </p:grpSpPr>
        <p:sp>
          <p:nvSpPr>
            <p:cNvPr id="4" name="Freeform 4"/>
            <p:cNvSpPr/>
            <p:nvPr/>
          </p:nvSpPr>
          <p:spPr>
            <a:xfrm>
              <a:off x="0" y="0"/>
              <a:ext cx="3214630" cy="2709333"/>
            </a:xfrm>
            <a:custGeom>
              <a:avLst/>
              <a:gdLst/>
              <a:ahLst/>
              <a:cxnLst/>
              <a:rect l="l" t="t" r="r" b="b"/>
              <a:pathLst>
                <a:path w="3214630" h="2709333">
                  <a:moveTo>
                    <a:pt x="0" y="0"/>
                  </a:moveTo>
                  <a:lnTo>
                    <a:pt x="3214630" y="0"/>
                  </a:lnTo>
                  <a:lnTo>
                    <a:pt x="3214630" y="2709333"/>
                  </a:lnTo>
                  <a:lnTo>
                    <a:pt x="0" y="2709333"/>
                  </a:lnTo>
                  <a:close/>
                </a:path>
              </a:pathLst>
            </a:custGeom>
            <a:solidFill>
              <a:srgbClr val="FFFFFF">
                <a:alpha val="92941"/>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92101" y="777823"/>
            <a:ext cx="9445170" cy="1222427"/>
            <a:chOff x="0" y="0"/>
            <a:chExt cx="2487617" cy="321956"/>
          </a:xfrm>
        </p:grpSpPr>
        <p:sp>
          <p:nvSpPr>
            <p:cNvPr id="7" name="Freeform 7"/>
            <p:cNvSpPr/>
            <p:nvPr/>
          </p:nvSpPr>
          <p:spPr>
            <a:xfrm>
              <a:off x="0" y="0"/>
              <a:ext cx="2487617" cy="321956"/>
            </a:xfrm>
            <a:custGeom>
              <a:avLst/>
              <a:gdLst/>
              <a:ahLst/>
              <a:cxnLst/>
              <a:rect l="l" t="t" r="r" b="b"/>
              <a:pathLst>
                <a:path w="2487617" h="321956">
                  <a:moveTo>
                    <a:pt x="41803" y="0"/>
                  </a:moveTo>
                  <a:lnTo>
                    <a:pt x="2445814" y="0"/>
                  </a:lnTo>
                  <a:cubicBezTo>
                    <a:pt x="2468901" y="0"/>
                    <a:pt x="2487617" y="18716"/>
                    <a:pt x="2487617" y="41803"/>
                  </a:cubicBezTo>
                  <a:lnTo>
                    <a:pt x="2487617" y="280153"/>
                  </a:lnTo>
                  <a:cubicBezTo>
                    <a:pt x="2487617" y="303240"/>
                    <a:pt x="2468901" y="321956"/>
                    <a:pt x="2445814" y="321956"/>
                  </a:cubicBezTo>
                  <a:lnTo>
                    <a:pt x="41803" y="321956"/>
                  </a:lnTo>
                  <a:cubicBezTo>
                    <a:pt x="18716" y="321956"/>
                    <a:pt x="0" y="303240"/>
                    <a:pt x="0" y="280153"/>
                  </a:cubicBezTo>
                  <a:lnTo>
                    <a:pt x="0" y="41803"/>
                  </a:lnTo>
                  <a:cubicBezTo>
                    <a:pt x="0" y="18716"/>
                    <a:pt x="18716" y="0"/>
                    <a:pt x="41803" y="0"/>
                  </a:cubicBezTo>
                  <a:close/>
                </a:path>
              </a:pathLst>
            </a:custGeom>
            <a:solidFill>
              <a:srgbClr val="4C83AF"/>
            </a:solidFill>
          </p:spPr>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9" name="TextBox 9"/>
          <p:cNvSpPr txBox="1"/>
          <p:nvPr/>
        </p:nvSpPr>
        <p:spPr>
          <a:xfrm>
            <a:off x="1028700" y="903261"/>
            <a:ext cx="9688050" cy="971550"/>
          </a:xfrm>
          <a:prstGeom prst="rect">
            <a:avLst/>
          </a:prstGeom>
        </p:spPr>
        <p:txBody>
          <a:bodyPr lIns="0" tIns="0" rIns="0" bIns="0" rtlCol="0" anchor="t">
            <a:spAutoFit/>
          </a:bodyPr>
          <a:lstStyle/>
          <a:p>
            <a:pPr>
              <a:lnSpc>
                <a:spcPts val="3840"/>
              </a:lnSpc>
            </a:pPr>
            <a:r>
              <a:rPr lang="en-US" sz="3200" spc="-16">
                <a:solidFill>
                  <a:srgbClr val="FEFEFE"/>
                </a:solidFill>
                <a:latin typeface="Open Sans Bold"/>
              </a:rPr>
              <a:t>Protección de niños, niñas y adolescentes no acompañados y separados</a:t>
            </a:r>
          </a:p>
        </p:txBody>
      </p:sp>
      <p:sp>
        <p:nvSpPr>
          <p:cNvPr id="10" name="TextBox 10"/>
          <p:cNvSpPr txBox="1"/>
          <p:nvPr/>
        </p:nvSpPr>
        <p:spPr>
          <a:xfrm>
            <a:off x="703157" y="2284095"/>
            <a:ext cx="11191568" cy="7176135"/>
          </a:xfrm>
          <a:prstGeom prst="rect">
            <a:avLst/>
          </a:prstGeom>
        </p:spPr>
        <p:txBody>
          <a:bodyPr lIns="0" tIns="0" rIns="0" bIns="0" rtlCol="0" anchor="t">
            <a:spAutoFit/>
          </a:bodyPr>
          <a:lstStyle/>
          <a:p>
            <a:pPr marL="388628" lvl="1" indent="-194314" algn="just">
              <a:lnSpc>
                <a:spcPts val="1980"/>
              </a:lnSpc>
              <a:buFont typeface="Arial"/>
              <a:buChar char="•"/>
            </a:pPr>
            <a:r>
              <a:rPr lang="en-US" sz="1800" spc="-9">
                <a:solidFill>
                  <a:srgbClr val="000000"/>
                </a:solidFill>
                <a:latin typeface="Open Sans Bold"/>
              </a:rPr>
              <a:t>Relator Felipe Gonzalez:</a:t>
            </a:r>
            <a:r>
              <a:rPr lang="en-US" sz="1800" spc="-9">
                <a:solidFill>
                  <a:srgbClr val="000000"/>
                </a:solidFill>
                <a:latin typeface="Open Sans"/>
              </a:rPr>
              <a:t> los NNA migrantes no acompañados son “uno de los eslabones más débiles" de los movimientos migratorios. </a:t>
            </a:r>
          </a:p>
          <a:p>
            <a:pPr algn="just">
              <a:lnSpc>
                <a:spcPts val="1980"/>
              </a:lnSpc>
            </a:pPr>
            <a:endParaRPr lang="en-US" sz="1800" spc="-9">
              <a:solidFill>
                <a:srgbClr val="000000"/>
              </a:solidFill>
              <a:latin typeface="Open Sans"/>
            </a:endParaRPr>
          </a:p>
          <a:p>
            <a:pPr algn="just">
              <a:lnSpc>
                <a:spcPts val="1980"/>
              </a:lnSpc>
            </a:pPr>
            <a:r>
              <a:rPr lang="en-US" sz="1800" spc="-9">
                <a:solidFill>
                  <a:srgbClr val="000000"/>
                </a:solidFill>
                <a:latin typeface="Open Sans Bold"/>
              </a:rPr>
              <a:t>Corte IDH:</a:t>
            </a:r>
          </a:p>
          <a:p>
            <a:pPr algn="just">
              <a:lnSpc>
                <a:spcPts val="1980"/>
              </a:lnSpc>
            </a:pPr>
            <a:endParaRPr lang="en-US" sz="1800" spc="-9">
              <a:solidFill>
                <a:srgbClr val="000000"/>
              </a:solidFill>
              <a:latin typeface="Open Sans Bold"/>
            </a:endParaRPr>
          </a:p>
          <a:p>
            <a:pPr marL="388628" lvl="1" indent="-194314" algn="just">
              <a:lnSpc>
                <a:spcPts val="1980"/>
              </a:lnSpc>
              <a:buFont typeface="Arial"/>
              <a:buChar char="•"/>
            </a:pPr>
            <a:r>
              <a:rPr lang="en-US" sz="1800" spc="-9">
                <a:solidFill>
                  <a:srgbClr val="000000"/>
                </a:solidFill>
                <a:latin typeface="Open Sans"/>
              </a:rPr>
              <a:t>Migrar sin la compañía de un adulto que los proteja los expone a riesgos como la trata infantil e incluso la muerte, especialmente cuando transitan por países en donde hay presencia de crimen organizado, por lo que la identificación de la situación de los NNA no acompañados debe tener un “carácter preferente” en los Estados receptores. Lo mismo ocurre con los NNA separados de sus familias.</a:t>
            </a:r>
          </a:p>
          <a:p>
            <a:pPr algn="just">
              <a:lnSpc>
                <a:spcPts val="1980"/>
              </a:lnSpc>
            </a:pPr>
            <a:endParaRPr lang="en-US" sz="1800" spc="-9">
              <a:solidFill>
                <a:srgbClr val="000000"/>
              </a:solidFill>
              <a:latin typeface="Open Sans"/>
            </a:endParaRPr>
          </a:p>
          <a:p>
            <a:pPr marL="388628" lvl="1" indent="-194314" algn="just">
              <a:lnSpc>
                <a:spcPts val="1980"/>
              </a:lnSpc>
              <a:buFont typeface="Arial"/>
              <a:buChar char="•"/>
            </a:pPr>
            <a:r>
              <a:rPr lang="en-US" sz="1800" spc="-9">
                <a:solidFill>
                  <a:srgbClr val="000000"/>
                </a:solidFill>
                <a:latin typeface="Open Sans Bold"/>
              </a:rPr>
              <a:t>OC 21/2014:</a:t>
            </a:r>
            <a:r>
              <a:rPr lang="en-US" sz="1800" spc="-9">
                <a:solidFill>
                  <a:srgbClr val="000000"/>
                </a:solidFill>
                <a:latin typeface="Open Sans"/>
              </a:rPr>
              <a:t> “el derecho a la vida familiar de la niña o del niño per se no supera la facultad de los Estados de implementar sus propias políticas migratorias”. </a:t>
            </a:r>
          </a:p>
          <a:p>
            <a:pPr algn="just">
              <a:lnSpc>
                <a:spcPts val="1980"/>
              </a:lnSpc>
            </a:pPr>
            <a:endParaRPr lang="en-US" sz="1800" spc="-9">
              <a:solidFill>
                <a:srgbClr val="000000"/>
              </a:solidFill>
              <a:latin typeface="Open Sans"/>
            </a:endParaRPr>
          </a:p>
          <a:p>
            <a:pPr marL="388628" lvl="1" indent="-194314" algn="just">
              <a:lnSpc>
                <a:spcPts val="1980"/>
              </a:lnSpc>
              <a:buFont typeface="Arial"/>
              <a:buChar char="•"/>
            </a:pPr>
            <a:r>
              <a:rPr lang="en-US" sz="1800" spc="-9">
                <a:solidFill>
                  <a:srgbClr val="000000"/>
                </a:solidFill>
                <a:latin typeface="Open Sans"/>
              </a:rPr>
              <a:t>Cualquier medida de expulsión de los familiares de los NNA debe respetar los requisitos de (i) idoneidad, (ii) necesidad y (iii) proporcionalidad. El derecho a la unidad familiar interpretado junto con el derecho a buscar y recibir asilo genera el deber del Estado receptor de extender la protección internacional otorgada a la niña o al niño a los miembros de su familia.</a:t>
            </a:r>
          </a:p>
          <a:p>
            <a:pPr algn="just">
              <a:lnSpc>
                <a:spcPts val="1980"/>
              </a:lnSpc>
            </a:pPr>
            <a:endParaRPr lang="en-US" sz="1800" spc="-9">
              <a:solidFill>
                <a:srgbClr val="000000"/>
              </a:solidFill>
              <a:latin typeface="Open Sans"/>
            </a:endParaRPr>
          </a:p>
          <a:p>
            <a:pPr algn="just">
              <a:lnSpc>
                <a:spcPts val="1980"/>
              </a:lnSpc>
            </a:pPr>
            <a:r>
              <a:rPr lang="en-US" sz="1800" spc="-9">
                <a:solidFill>
                  <a:srgbClr val="000000"/>
                </a:solidFill>
                <a:latin typeface="Open Sans Bold"/>
              </a:rPr>
              <a:t>Alto Comisionado de las Naciones Unidas para los Derechos Humanos:</a:t>
            </a:r>
          </a:p>
          <a:p>
            <a:pPr algn="just">
              <a:lnSpc>
                <a:spcPts val="1980"/>
              </a:lnSpc>
            </a:pPr>
            <a:endParaRPr lang="en-US" sz="1800" spc="-9">
              <a:solidFill>
                <a:srgbClr val="000000"/>
              </a:solidFill>
              <a:latin typeface="Open Sans Bold"/>
            </a:endParaRPr>
          </a:p>
          <a:p>
            <a:pPr marL="388628" lvl="1" indent="-194314" algn="just">
              <a:lnSpc>
                <a:spcPts val="1980"/>
              </a:lnSpc>
              <a:buFont typeface="Arial"/>
              <a:buChar char="•"/>
            </a:pPr>
            <a:r>
              <a:rPr lang="en-US" sz="1800" spc="-9">
                <a:solidFill>
                  <a:srgbClr val="000000"/>
                </a:solidFill>
                <a:latin typeface="Open Sans"/>
              </a:rPr>
              <a:t>Los Estados deben prohibir cualquier tipo de “prácticas migratorias restrictivas” que permitan la separación de los NNA migrantes de sus familias o las que incluyan algún tipo de injerencia arbitraria en el derecho a la vida familiar y privada.</a:t>
            </a:r>
          </a:p>
          <a:p>
            <a:pPr algn="just">
              <a:lnSpc>
                <a:spcPts val="1980"/>
              </a:lnSpc>
            </a:pPr>
            <a:endParaRPr lang="en-US" sz="1800" spc="-9">
              <a:solidFill>
                <a:srgbClr val="000000"/>
              </a:solidFill>
              <a:latin typeface="Open Sans"/>
            </a:endParaRPr>
          </a:p>
          <a:p>
            <a:pPr marL="388628" lvl="1" indent="-194314" algn="just">
              <a:lnSpc>
                <a:spcPts val="1980"/>
              </a:lnSpc>
              <a:buFont typeface="Arial"/>
              <a:buChar char="•"/>
            </a:pPr>
            <a:r>
              <a:rPr lang="en-US" sz="1800" spc="-9">
                <a:solidFill>
                  <a:srgbClr val="000000"/>
                </a:solidFill>
                <a:latin typeface="Open Sans"/>
              </a:rPr>
              <a:t>Se deben adoptar medidas para facilitar la regularización de los migrantes irregulares y sus hijas e hijos.</a:t>
            </a:r>
          </a:p>
          <a:p>
            <a:pPr algn="just">
              <a:lnSpc>
                <a:spcPts val="1980"/>
              </a:lnSpc>
            </a:pPr>
            <a:endParaRPr lang="en-US" sz="1800" spc="-9">
              <a:solidFill>
                <a:srgbClr val="000000"/>
              </a:solidFill>
              <a:latin typeface="Open Sans"/>
            </a:endParaRPr>
          </a:p>
          <a:p>
            <a:pPr algn="just">
              <a:lnSpc>
                <a:spcPts val="1980"/>
              </a:lnSpc>
            </a:pPr>
            <a:endParaRPr lang="en-US" sz="1800" spc="-9">
              <a:solidFill>
                <a:srgbClr val="000000"/>
              </a:solidFill>
              <a:latin typeface="Open Sans"/>
            </a:endParaRPr>
          </a:p>
        </p:txBody>
      </p:sp>
      <p:sp>
        <p:nvSpPr>
          <p:cNvPr id="11" name="TextBox 11"/>
          <p:cNvSpPr txBox="1"/>
          <p:nvPr/>
        </p:nvSpPr>
        <p:spPr>
          <a:xfrm>
            <a:off x="953931" y="9281775"/>
            <a:ext cx="11116798" cy="608965"/>
          </a:xfrm>
          <a:prstGeom prst="rect">
            <a:avLst/>
          </a:prstGeom>
        </p:spPr>
        <p:txBody>
          <a:bodyPr lIns="0" tIns="0" rIns="0" bIns="0" rtlCol="0" anchor="t">
            <a:spAutoFit/>
          </a:bodyPr>
          <a:lstStyle/>
          <a:p>
            <a:pPr>
              <a:lnSpc>
                <a:spcPts val="1610"/>
              </a:lnSpc>
            </a:pPr>
            <a:r>
              <a:rPr lang="en-US" sz="1400">
                <a:solidFill>
                  <a:srgbClr val="30708F"/>
                </a:solidFill>
                <a:latin typeface="Open Sans"/>
              </a:rPr>
              <a:t>Corte IDH. Opinión Consultiva OC-21 de 2014, párrs. 89, 90, 91, 264, 274, 275.; Alto Comisionado de las Naciones Unidas para los Derechos Humanos. Derechos del niño y reagrupación familiar. 2022, párr. 42 - 45, 53-58;  Corte IDH. Caso Familia Pacheco Tineo vs. Estado Plurinacional de Bolivia, 2013, párr. 226 y 227.</a:t>
            </a:r>
          </a:p>
        </p:txBody>
      </p:sp>
      <p:pic>
        <p:nvPicPr>
          <p:cNvPr id="12" name="Picture 12"/>
          <p:cNvPicPr>
            <a:picLocks noChangeAspect="1"/>
          </p:cNvPicPr>
          <p:nvPr/>
        </p:nvPicPr>
        <p:blipFill>
          <a:blip r:embed="rId3"/>
          <a:srcRect t="35174" b="33781"/>
          <a:stretch>
            <a:fillRect/>
          </a:stretch>
        </p:blipFill>
        <p:spPr>
          <a:xfrm>
            <a:off x="16218403" y="9644524"/>
            <a:ext cx="2069597" cy="642476"/>
          </a:xfrm>
          <a:prstGeom prst="rect">
            <a:avLst/>
          </a:prstGeom>
        </p:spPr>
      </p:pic>
      <p:grpSp>
        <p:nvGrpSpPr>
          <p:cNvPr id="13" name="Group 13"/>
          <p:cNvGrpSpPr/>
          <p:nvPr/>
        </p:nvGrpSpPr>
        <p:grpSpPr>
          <a:xfrm>
            <a:off x="12205547" y="0"/>
            <a:ext cx="6216773" cy="524656"/>
            <a:chOff x="0" y="0"/>
            <a:chExt cx="1637339" cy="138181"/>
          </a:xfrm>
        </p:grpSpPr>
        <p:sp>
          <p:nvSpPr>
            <p:cNvPr id="14" name="Freeform 14"/>
            <p:cNvSpPr/>
            <p:nvPr/>
          </p:nvSpPr>
          <p:spPr>
            <a:xfrm>
              <a:off x="0" y="0"/>
              <a:ext cx="1637340" cy="138181"/>
            </a:xfrm>
            <a:custGeom>
              <a:avLst/>
              <a:gdLst/>
              <a:ahLst/>
              <a:cxnLst/>
              <a:rect l="l" t="t" r="r" b="b"/>
              <a:pathLst>
                <a:path w="1637340" h="138181">
                  <a:moveTo>
                    <a:pt x="0" y="0"/>
                  </a:moveTo>
                  <a:lnTo>
                    <a:pt x="1637340" y="0"/>
                  </a:lnTo>
                  <a:lnTo>
                    <a:pt x="1637340" y="138181"/>
                  </a:lnTo>
                  <a:lnTo>
                    <a:pt x="0" y="138181"/>
                  </a:lnTo>
                  <a:close/>
                </a:path>
              </a:pathLst>
            </a:custGeom>
            <a:solidFill>
              <a:srgbClr val="30708F">
                <a:alpha val="68627"/>
              </a:srgbClr>
            </a:solidFill>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6" name="TextBox 16"/>
          <p:cNvSpPr txBox="1"/>
          <p:nvPr/>
        </p:nvSpPr>
        <p:spPr>
          <a:xfrm>
            <a:off x="12393770" y="77226"/>
            <a:ext cx="5782759" cy="370205"/>
          </a:xfrm>
          <a:prstGeom prst="rect">
            <a:avLst/>
          </a:prstGeom>
        </p:spPr>
        <p:txBody>
          <a:bodyPr lIns="0" tIns="0" rIns="0" bIns="0" rtlCol="0" anchor="t">
            <a:spAutoFit/>
          </a:bodyPr>
          <a:lstStyle/>
          <a:p>
            <a:pPr>
              <a:lnSpc>
                <a:spcPts val="1495"/>
              </a:lnSpc>
            </a:pPr>
            <a:r>
              <a:rPr lang="en-US" sz="1300">
                <a:solidFill>
                  <a:srgbClr val="FEFEFE"/>
                </a:solidFill>
                <a:latin typeface="Open Sans"/>
              </a:rPr>
              <a:t>Foto: Patrick Fallon/AFP. Niños juegan en el campamento de migrantes en Tijuana. 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8FB4C77906BF48A76FEDE505139574" ma:contentTypeVersion="16" ma:contentTypeDescription="Create a new document." ma:contentTypeScope="" ma:versionID="cb521f84fbf276cd015aa6e60ac63205">
  <xsd:schema xmlns:xsd="http://www.w3.org/2001/XMLSchema" xmlns:xs="http://www.w3.org/2001/XMLSchema" xmlns:p="http://schemas.microsoft.com/office/2006/metadata/properties" xmlns:ns2="ad30fe60-d055-411b-81bc-a50eb9725b64" xmlns:ns3="b759c32e-f50a-4c2f-8297-3134361052a5" targetNamespace="http://schemas.microsoft.com/office/2006/metadata/properties" ma:root="true" ma:fieldsID="d854ea051196548f95b514265f0bd200" ns2:_="" ns3:_="">
    <xsd:import namespace="ad30fe60-d055-411b-81bc-a50eb9725b64"/>
    <xsd:import namespace="b759c32e-f50a-4c2f-8297-3134361052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30fe60-d055-411b-81bc-a50eb9725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bb12570-e8ea-49a3-b9a9-093cd9565a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59c32e-f50a-4c2f-8297-3134361052a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da666b-cc18-4c43-a279-6ed946283d8b}" ma:internalName="TaxCatchAll" ma:showField="CatchAllData" ma:web="b759c32e-f50a-4c2f-8297-3134361052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759c32e-f50a-4c2f-8297-3134361052a5" xsi:nil="true"/>
    <lcf76f155ced4ddcb4097134ff3c332f xmlns="ad30fe60-d055-411b-81bc-a50eb9725b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AB0901-E873-49C2-9D61-ECC123F5D267}"/>
</file>

<file path=customXml/itemProps2.xml><?xml version="1.0" encoding="utf-8"?>
<ds:datastoreItem xmlns:ds="http://schemas.openxmlformats.org/officeDocument/2006/customXml" ds:itemID="{9F9CB871-D3C4-4166-AED2-D19E1D4E38D6}"/>
</file>

<file path=customXml/itemProps3.xml><?xml version="1.0" encoding="utf-8"?>
<ds:datastoreItem xmlns:ds="http://schemas.openxmlformats.org/officeDocument/2006/customXml" ds:itemID="{79FB85A5-3725-492B-8BD0-D85F7A12EFF7}"/>
</file>

<file path=docProps/app.xml><?xml version="1.0" encoding="utf-8"?>
<Properties xmlns="http://schemas.openxmlformats.org/officeDocument/2006/extended-properties" xmlns:vt="http://schemas.openxmlformats.org/officeDocument/2006/docPropsVTypes">
  <TotalTime>1</TotalTime>
  <Words>3820</Words>
  <Application>Microsoft Macintosh PowerPoint</Application>
  <PresentationFormat>Personalizado</PresentationFormat>
  <Paragraphs>201</Paragraphs>
  <Slides>16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16</vt:i4>
      </vt:variant>
    </vt:vector>
  </HeadingPairs>
  <TitlesOfParts>
    <vt:vector size="27" baseType="lpstr">
      <vt:lpstr>Noto Sans Italics</vt:lpstr>
      <vt:lpstr>Open Sans</vt:lpstr>
      <vt:lpstr>Inter</vt:lpstr>
      <vt:lpstr>Calibri</vt:lpstr>
      <vt:lpstr>Inter Bold</vt:lpstr>
      <vt:lpstr>Open Sans Bold</vt:lpstr>
      <vt:lpstr>Noto Sans</vt:lpstr>
      <vt:lpstr>Open Sans Italics</vt:lpstr>
      <vt:lpstr>Arial</vt:lpstr>
      <vt:lpstr>Noto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NNA final</dc:title>
  <cp:lastModifiedBy>Micaela Finoli</cp:lastModifiedBy>
  <cp:revision>1</cp:revision>
  <dcterms:created xsi:type="dcterms:W3CDTF">2006-08-16T00:00:00Z</dcterms:created>
  <dcterms:modified xsi:type="dcterms:W3CDTF">2022-11-01T13:19:13Z</dcterms:modified>
  <dc:identifier>DAFQVibaggw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0x010100F28FB4C77906BF48A76FEDE505139574</vt:lpwstr>
  </property>
</Properties>
</file>